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18" r:id="rId2"/>
    <p:sldId id="363" r:id="rId3"/>
    <p:sldId id="337" r:id="rId4"/>
    <p:sldId id="339" r:id="rId5"/>
    <p:sldId id="340" r:id="rId6"/>
    <p:sldId id="345" r:id="rId7"/>
    <p:sldId id="346" r:id="rId8"/>
    <p:sldId id="362" r:id="rId9"/>
    <p:sldId id="341" r:id="rId10"/>
    <p:sldId id="331" r:id="rId11"/>
    <p:sldId id="332" r:id="rId12"/>
    <p:sldId id="342" r:id="rId13"/>
    <p:sldId id="343" r:id="rId14"/>
    <p:sldId id="344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7" r:id="rId23"/>
    <p:sldId id="354" r:id="rId24"/>
    <p:sldId id="355" r:id="rId25"/>
    <p:sldId id="356" r:id="rId26"/>
    <p:sldId id="358" r:id="rId27"/>
    <p:sldId id="335" r:id="rId28"/>
    <p:sldId id="330" r:id="rId29"/>
    <p:sldId id="336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451" y="7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0C2D5E-31AB-4F29-BD91-C566B2EE7D81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3B9409-B460-4046-9E79-AD32E90DD3E3}">
      <dgm:prSet/>
      <dgm:spPr/>
      <dgm:t>
        <a:bodyPr/>
        <a:lstStyle/>
        <a:p>
          <a:pPr>
            <a:defRPr b="1"/>
          </a:pPr>
          <a:r>
            <a:rPr lang="pt-BR"/>
            <a:t>Split temporal</a:t>
          </a:r>
          <a:endParaRPr lang="en-US"/>
        </a:p>
      </dgm:t>
    </dgm:pt>
    <dgm:pt modelId="{4A044637-DC94-45D5-AFAD-01C8BBBBB5AE}" type="parTrans" cxnId="{066E86F4-120F-4851-B81C-D85476430EB8}">
      <dgm:prSet/>
      <dgm:spPr/>
      <dgm:t>
        <a:bodyPr/>
        <a:lstStyle/>
        <a:p>
          <a:endParaRPr lang="en-US"/>
        </a:p>
      </dgm:t>
    </dgm:pt>
    <dgm:pt modelId="{D329810C-9E65-496D-944E-8685ED51DD3E}" type="sibTrans" cxnId="{066E86F4-120F-4851-B81C-D85476430EB8}">
      <dgm:prSet/>
      <dgm:spPr/>
      <dgm:t>
        <a:bodyPr/>
        <a:lstStyle/>
        <a:p>
          <a:endParaRPr lang="en-US"/>
        </a:p>
      </dgm:t>
    </dgm:pt>
    <dgm:pt modelId="{9595524E-C861-4E8B-9DAB-1DDA8A3F0501}">
      <dgm:prSet/>
      <dgm:spPr/>
      <dgm:t>
        <a:bodyPr/>
        <a:lstStyle/>
        <a:p>
          <a:pPr>
            <a:defRPr b="1"/>
          </a:pPr>
          <a:r>
            <a:rPr lang="pt-BR"/>
            <a:t>70% treino</a:t>
          </a:r>
          <a:endParaRPr lang="en-US"/>
        </a:p>
      </dgm:t>
    </dgm:pt>
    <dgm:pt modelId="{B4161DAC-A38F-43C8-8FAE-DA2CC5BBB13A}" type="parTrans" cxnId="{403A14B1-DC8E-41D8-9936-05FA0081D48F}">
      <dgm:prSet/>
      <dgm:spPr/>
      <dgm:t>
        <a:bodyPr/>
        <a:lstStyle/>
        <a:p>
          <a:endParaRPr lang="en-US"/>
        </a:p>
      </dgm:t>
    </dgm:pt>
    <dgm:pt modelId="{B3ECE9E3-EB35-448A-92E9-938DD4A1A2ED}" type="sibTrans" cxnId="{403A14B1-DC8E-41D8-9936-05FA0081D48F}">
      <dgm:prSet/>
      <dgm:spPr/>
      <dgm:t>
        <a:bodyPr/>
        <a:lstStyle/>
        <a:p>
          <a:endParaRPr lang="en-US"/>
        </a:p>
      </dgm:t>
    </dgm:pt>
    <dgm:pt modelId="{5231CDDA-5C25-4C93-8914-AE134BBAE8E1}">
      <dgm:prSet/>
      <dgm:spPr/>
      <dgm:t>
        <a:bodyPr/>
        <a:lstStyle/>
        <a:p>
          <a:r>
            <a:rPr lang="pt-BR" dirty="0"/>
            <a:t>04/</a:t>
          </a:r>
          <a:r>
            <a:rPr lang="pt-BR" dirty="0" err="1"/>
            <a:t>Nov</a:t>
          </a:r>
          <a:r>
            <a:rPr lang="pt-BR" dirty="0"/>
            <a:t>/2016 até 29/Out/2018</a:t>
          </a:r>
          <a:endParaRPr lang="en-US" dirty="0"/>
        </a:p>
      </dgm:t>
    </dgm:pt>
    <dgm:pt modelId="{F587B800-9B86-4FD9-B6A5-2A2D4FD31CBF}" type="parTrans" cxnId="{56DD2E89-EE43-4A7D-936C-FC0008BD4EED}">
      <dgm:prSet/>
      <dgm:spPr/>
      <dgm:t>
        <a:bodyPr/>
        <a:lstStyle/>
        <a:p>
          <a:endParaRPr lang="en-US"/>
        </a:p>
      </dgm:t>
    </dgm:pt>
    <dgm:pt modelId="{00FC0C2E-C97B-45B1-A0AB-2C9EB5FA91D6}" type="sibTrans" cxnId="{56DD2E89-EE43-4A7D-936C-FC0008BD4EED}">
      <dgm:prSet/>
      <dgm:spPr/>
      <dgm:t>
        <a:bodyPr/>
        <a:lstStyle/>
        <a:p>
          <a:endParaRPr lang="en-US"/>
        </a:p>
      </dgm:t>
    </dgm:pt>
    <dgm:pt modelId="{DA9C0974-FFF6-43CF-BC9A-E9455333F53B}">
      <dgm:prSet/>
      <dgm:spPr/>
      <dgm:t>
        <a:bodyPr/>
        <a:lstStyle/>
        <a:p>
          <a:pPr>
            <a:defRPr b="1"/>
          </a:pPr>
          <a:r>
            <a:rPr lang="pt-BR" dirty="0"/>
            <a:t>30% teste</a:t>
          </a:r>
          <a:endParaRPr lang="en-US" dirty="0"/>
        </a:p>
      </dgm:t>
    </dgm:pt>
    <dgm:pt modelId="{06FEAA54-4F0D-496C-8D66-52A373F186DA}" type="parTrans" cxnId="{08751468-1E8F-41D8-9991-4DF1AA520CBC}">
      <dgm:prSet/>
      <dgm:spPr/>
      <dgm:t>
        <a:bodyPr/>
        <a:lstStyle/>
        <a:p>
          <a:endParaRPr lang="en-US"/>
        </a:p>
      </dgm:t>
    </dgm:pt>
    <dgm:pt modelId="{2732F10C-A999-4ED2-8228-AAE2EBB77EF9}" type="sibTrans" cxnId="{08751468-1E8F-41D8-9991-4DF1AA520CBC}">
      <dgm:prSet/>
      <dgm:spPr/>
      <dgm:t>
        <a:bodyPr/>
        <a:lstStyle/>
        <a:p>
          <a:endParaRPr lang="en-US"/>
        </a:p>
      </dgm:t>
    </dgm:pt>
    <dgm:pt modelId="{391EC499-1DD6-43DA-AE1F-7F52E4C61387}">
      <dgm:prSet/>
      <dgm:spPr/>
      <dgm:t>
        <a:bodyPr/>
        <a:lstStyle/>
        <a:p>
          <a:r>
            <a:rPr lang="pt-BR"/>
            <a:t>30/Out/2018 até 30/Ago/2019</a:t>
          </a:r>
          <a:endParaRPr lang="en-US"/>
        </a:p>
      </dgm:t>
    </dgm:pt>
    <dgm:pt modelId="{C16330C1-6231-4E7F-846F-32EE5751D906}" type="parTrans" cxnId="{EE7CB504-59AB-430F-BF3A-8F27ADA5FC64}">
      <dgm:prSet/>
      <dgm:spPr/>
      <dgm:t>
        <a:bodyPr/>
        <a:lstStyle/>
        <a:p>
          <a:endParaRPr lang="en-US"/>
        </a:p>
      </dgm:t>
    </dgm:pt>
    <dgm:pt modelId="{BDD035FA-492B-4A77-BB9B-E3A0477FA97B}" type="sibTrans" cxnId="{EE7CB504-59AB-430F-BF3A-8F27ADA5FC64}">
      <dgm:prSet/>
      <dgm:spPr/>
      <dgm:t>
        <a:bodyPr/>
        <a:lstStyle/>
        <a:p>
          <a:endParaRPr lang="en-US"/>
        </a:p>
      </dgm:t>
    </dgm:pt>
    <dgm:pt modelId="{7F8702D0-550E-48B0-A781-5CD04BA5CC61}" type="pres">
      <dgm:prSet presAssocID="{A80C2D5E-31AB-4F29-BD91-C566B2EE7D81}" presName="root" presStyleCnt="0">
        <dgm:presLayoutVars>
          <dgm:dir/>
          <dgm:resizeHandles val="exact"/>
        </dgm:presLayoutVars>
      </dgm:prSet>
      <dgm:spPr/>
    </dgm:pt>
    <dgm:pt modelId="{A02CBF4B-FD9F-4747-99BE-275688A61BE0}" type="pres">
      <dgm:prSet presAssocID="{A63B9409-B460-4046-9E79-AD32E90DD3E3}" presName="compNode" presStyleCnt="0"/>
      <dgm:spPr/>
    </dgm:pt>
    <dgm:pt modelId="{2242122B-6E90-4E73-A97A-2039561609AF}" type="pres">
      <dgm:prSet presAssocID="{A63B9409-B460-4046-9E79-AD32E90DD3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B1A0068-2572-4434-9E54-7A24110510F6}" type="pres">
      <dgm:prSet presAssocID="{A63B9409-B460-4046-9E79-AD32E90DD3E3}" presName="iconSpace" presStyleCnt="0"/>
      <dgm:spPr/>
    </dgm:pt>
    <dgm:pt modelId="{A0532613-E75A-439D-8515-F34616ADF3DF}" type="pres">
      <dgm:prSet presAssocID="{A63B9409-B460-4046-9E79-AD32E90DD3E3}" presName="parTx" presStyleLbl="revTx" presStyleIdx="0" presStyleCnt="6">
        <dgm:presLayoutVars>
          <dgm:chMax val="0"/>
          <dgm:chPref val="0"/>
        </dgm:presLayoutVars>
      </dgm:prSet>
      <dgm:spPr/>
    </dgm:pt>
    <dgm:pt modelId="{20440134-869B-46DE-9986-7E2FAF7B1DDD}" type="pres">
      <dgm:prSet presAssocID="{A63B9409-B460-4046-9E79-AD32E90DD3E3}" presName="txSpace" presStyleCnt="0"/>
      <dgm:spPr/>
    </dgm:pt>
    <dgm:pt modelId="{4A7D58B3-7D99-4CB4-BDC1-E385906D2A41}" type="pres">
      <dgm:prSet presAssocID="{A63B9409-B460-4046-9E79-AD32E90DD3E3}" presName="desTx" presStyleLbl="revTx" presStyleIdx="1" presStyleCnt="6">
        <dgm:presLayoutVars/>
      </dgm:prSet>
      <dgm:spPr/>
    </dgm:pt>
    <dgm:pt modelId="{5831CC1A-987F-474A-9651-6312562126F5}" type="pres">
      <dgm:prSet presAssocID="{D329810C-9E65-496D-944E-8685ED51DD3E}" presName="sibTrans" presStyleCnt="0"/>
      <dgm:spPr/>
    </dgm:pt>
    <dgm:pt modelId="{8DD286D8-4F32-48E6-8038-F2EB566B1311}" type="pres">
      <dgm:prSet presAssocID="{9595524E-C861-4E8B-9DAB-1DDA8A3F0501}" presName="compNode" presStyleCnt="0"/>
      <dgm:spPr/>
    </dgm:pt>
    <dgm:pt modelId="{675C84D0-34C9-44E3-940B-D1701CBBED5B}" type="pres">
      <dgm:prSet presAssocID="{9595524E-C861-4E8B-9DAB-1DDA8A3F05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0FE5E80-B7AE-4F35-98CE-825454F6E20E}" type="pres">
      <dgm:prSet presAssocID="{9595524E-C861-4E8B-9DAB-1DDA8A3F0501}" presName="iconSpace" presStyleCnt="0"/>
      <dgm:spPr/>
    </dgm:pt>
    <dgm:pt modelId="{4AD87B2A-4BEE-474C-B770-A18CD083FE61}" type="pres">
      <dgm:prSet presAssocID="{9595524E-C861-4E8B-9DAB-1DDA8A3F0501}" presName="parTx" presStyleLbl="revTx" presStyleIdx="2" presStyleCnt="6">
        <dgm:presLayoutVars>
          <dgm:chMax val="0"/>
          <dgm:chPref val="0"/>
        </dgm:presLayoutVars>
      </dgm:prSet>
      <dgm:spPr/>
    </dgm:pt>
    <dgm:pt modelId="{943BFB99-B075-4E17-9196-4AC7264C930F}" type="pres">
      <dgm:prSet presAssocID="{9595524E-C861-4E8B-9DAB-1DDA8A3F0501}" presName="txSpace" presStyleCnt="0"/>
      <dgm:spPr/>
    </dgm:pt>
    <dgm:pt modelId="{EB8917B6-DB4F-45CA-939C-E471C6031044}" type="pres">
      <dgm:prSet presAssocID="{9595524E-C861-4E8B-9DAB-1DDA8A3F0501}" presName="desTx" presStyleLbl="revTx" presStyleIdx="3" presStyleCnt="6">
        <dgm:presLayoutVars/>
      </dgm:prSet>
      <dgm:spPr/>
    </dgm:pt>
    <dgm:pt modelId="{C38C27A4-71C4-415D-A9AC-3365A3700C10}" type="pres">
      <dgm:prSet presAssocID="{B3ECE9E3-EB35-448A-92E9-938DD4A1A2ED}" presName="sibTrans" presStyleCnt="0"/>
      <dgm:spPr/>
    </dgm:pt>
    <dgm:pt modelId="{2408FC04-1F81-4EF3-9FB1-DBD7C62CABDB}" type="pres">
      <dgm:prSet presAssocID="{DA9C0974-FFF6-43CF-BC9A-E9455333F53B}" presName="compNode" presStyleCnt="0"/>
      <dgm:spPr/>
    </dgm:pt>
    <dgm:pt modelId="{A643EBD5-886B-43A7-BB63-695C53CAC6E1}" type="pres">
      <dgm:prSet presAssocID="{DA9C0974-FFF6-43CF-BC9A-E9455333F5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789200-FCA3-4EA5-BC76-35A00BAB0C50}" type="pres">
      <dgm:prSet presAssocID="{DA9C0974-FFF6-43CF-BC9A-E9455333F53B}" presName="iconSpace" presStyleCnt="0"/>
      <dgm:spPr/>
    </dgm:pt>
    <dgm:pt modelId="{3ECD61D9-0528-42C7-86A2-A764E3164CB5}" type="pres">
      <dgm:prSet presAssocID="{DA9C0974-FFF6-43CF-BC9A-E9455333F53B}" presName="parTx" presStyleLbl="revTx" presStyleIdx="4" presStyleCnt="6">
        <dgm:presLayoutVars>
          <dgm:chMax val="0"/>
          <dgm:chPref val="0"/>
        </dgm:presLayoutVars>
      </dgm:prSet>
      <dgm:spPr/>
    </dgm:pt>
    <dgm:pt modelId="{9210665D-E3FE-4074-914E-4C2E2DDC8F94}" type="pres">
      <dgm:prSet presAssocID="{DA9C0974-FFF6-43CF-BC9A-E9455333F53B}" presName="txSpace" presStyleCnt="0"/>
      <dgm:spPr/>
    </dgm:pt>
    <dgm:pt modelId="{A924CCFC-BF0E-484B-BF8B-B552A1CC320F}" type="pres">
      <dgm:prSet presAssocID="{DA9C0974-FFF6-43CF-BC9A-E9455333F53B}" presName="desTx" presStyleLbl="revTx" presStyleIdx="5" presStyleCnt="6">
        <dgm:presLayoutVars/>
      </dgm:prSet>
      <dgm:spPr/>
    </dgm:pt>
  </dgm:ptLst>
  <dgm:cxnLst>
    <dgm:cxn modelId="{EE7CB504-59AB-430F-BF3A-8F27ADA5FC64}" srcId="{DA9C0974-FFF6-43CF-BC9A-E9455333F53B}" destId="{391EC499-1DD6-43DA-AE1F-7F52E4C61387}" srcOrd="0" destOrd="0" parTransId="{C16330C1-6231-4E7F-846F-32EE5751D906}" sibTransId="{BDD035FA-492B-4A77-BB9B-E3A0477FA97B}"/>
    <dgm:cxn modelId="{300D0E2C-A449-4980-83DA-F588426B4093}" type="presOf" srcId="{A80C2D5E-31AB-4F29-BD91-C566B2EE7D81}" destId="{7F8702D0-550E-48B0-A781-5CD04BA5CC61}" srcOrd="0" destOrd="0" presId="urn:microsoft.com/office/officeart/2018/5/layout/CenteredIconLabelDescriptionList"/>
    <dgm:cxn modelId="{F54B4143-66B9-4FBB-B53A-157902D9D2AF}" type="presOf" srcId="{9595524E-C861-4E8B-9DAB-1DDA8A3F0501}" destId="{4AD87B2A-4BEE-474C-B770-A18CD083FE61}" srcOrd="0" destOrd="0" presId="urn:microsoft.com/office/officeart/2018/5/layout/CenteredIconLabelDescriptionList"/>
    <dgm:cxn modelId="{08751468-1E8F-41D8-9991-4DF1AA520CBC}" srcId="{A80C2D5E-31AB-4F29-BD91-C566B2EE7D81}" destId="{DA9C0974-FFF6-43CF-BC9A-E9455333F53B}" srcOrd="2" destOrd="0" parTransId="{06FEAA54-4F0D-496C-8D66-52A373F186DA}" sibTransId="{2732F10C-A999-4ED2-8228-AAE2EBB77EF9}"/>
    <dgm:cxn modelId="{64EBD848-8BD8-4AEF-9227-B625C6A5A741}" type="presOf" srcId="{A63B9409-B460-4046-9E79-AD32E90DD3E3}" destId="{A0532613-E75A-439D-8515-F34616ADF3DF}" srcOrd="0" destOrd="0" presId="urn:microsoft.com/office/officeart/2018/5/layout/CenteredIconLabelDescriptionList"/>
    <dgm:cxn modelId="{758FDA59-29DF-46DD-B4E9-2EAF9F6903CD}" type="presOf" srcId="{DA9C0974-FFF6-43CF-BC9A-E9455333F53B}" destId="{3ECD61D9-0528-42C7-86A2-A764E3164CB5}" srcOrd="0" destOrd="0" presId="urn:microsoft.com/office/officeart/2018/5/layout/CenteredIconLabelDescriptionList"/>
    <dgm:cxn modelId="{56DD2E89-EE43-4A7D-936C-FC0008BD4EED}" srcId="{9595524E-C861-4E8B-9DAB-1DDA8A3F0501}" destId="{5231CDDA-5C25-4C93-8914-AE134BBAE8E1}" srcOrd="0" destOrd="0" parTransId="{F587B800-9B86-4FD9-B6A5-2A2D4FD31CBF}" sibTransId="{00FC0C2E-C97B-45B1-A0AB-2C9EB5FA91D6}"/>
    <dgm:cxn modelId="{403A14B1-DC8E-41D8-9936-05FA0081D48F}" srcId="{A80C2D5E-31AB-4F29-BD91-C566B2EE7D81}" destId="{9595524E-C861-4E8B-9DAB-1DDA8A3F0501}" srcOrd="1" destOrd="0" parTransId="{B4161DAC-A38F-43C8-8FAE-DA2CC5BBB13A}" sibTransId="{B3ECE9E3-EB35-448A-92E9-938DD4A1A2ED}"/>
    <dgm:cxn modelId="{3DDE13D0-DE14-424C-A781-50C6CEA7240F}" type="presOf" srcId="{5231CDDA-5C25-4C93-8914-AE134BBAE8E1}" destId="{EB8917B6-DB4F-45CA-939C-E471C6031044}" srcOrd="0" destOrd="0" presId="urn:microsoft.com/office/officeart/2018/5/layout/CenteredIconLabelDescriptionList"/>
    <dgm:cxn modelId="{76C8ADD2-CB71-43EC-955C-5505B83E3702}" type="presOf" srcId="{391EC499-1DD6-43DA-AE1F-7F52E4C61387}" destId="{A924CCFC-BF0E-484B-BF8B-B552A1CC320F}" srcOrd="0" destOrd="0" presId="urn:microsoft.com/office/officeart/2018/5/layout/CenteredIconLabelDescriptionList"/>
    <dgm:cxn modelId="{066E86F4-120F-4851-B81C-D85476430EB8}" srcId="{A80C2D5E-31AB-4F29-BD91-C566B2EE7D81}" destId="{A63B9409-B460-4046-9E79-AD32E90DD3E3}" srcOrd="0" destOrd="0" parTransId="{4A044637-DC94-45D5-AFAD-01C8BBBBB5AE}" sibTransId="{D329810C-9E65-496D-944E-8685ED51DD3E}"/>
    <dgm:cxn modelId="{1353DD8C-64B4-4F4B-A747-4550EB480BD8}" type="presParOf" srcId="{7F8702D0-550E-48B0-A781-5CD04BA5CC61}" destId="{A02CBF4B-FD9F-4747-99BE-275688A61BE0}" srcOrd="0" destOrd="0" presId="urn:microsoft.com/office/officeart/2018/5/layout/CenteredIconLabelDescriptionList"/>
    <dgm:cxn modelId="{22E998C9-B90A-47BD-94ED-EB70DAA25E94}" type="presParOf" srcId="{A02CBF4B-FD9F-4747-99BE-275688A61BE0}" destId="{2242122B-6E90-4E73-A97A-2039561609AF}" srcOrd="0" destOrd="0" presId="urn:microsoft.com/office/officeart/2018/5/layout/CenteredIconLabelDescriptionList"/>
    <dgm:cxn modelId="{F6ABCF09-2F23-4F38-9F86-EA8882664613}" type="presParOf" srcId="{A02CBF4B-FD9F-4747-99BE-275688A61BE0}" destId="{5B1A0068-2572-4434-9E54-7A24110510F6}" srcOrd="1" destOrd="0" presId="urn:microsoft.com/office/officeart/2018/5/layout/CenteredIconLabelDescriptionList"/>
    <dgm:cxn modelId="{CFCD84D7-C2B2-4D8D-8D48-B6A312A2F071}" type="presParOf" srcId="{A02CBF4B-FD9F-4747-99BE-275688A61BE0}" destId="{A0532613-E75A-439D-8515-F34616ADF3DF}" srcOrd="2" destOrd="0" presId="urn:microsoft.com/office/officeart/2018/5/layout/CenteredIconLabelDescriptionList"/>
    <dgm:cxn modelId="{41C52A9B-B013-4FC9-B62C-85C5B751000B}" type="presParOf" srcId="{A02CBF4B-FD9F-4747-99BE-275688A61BE0}" destId="{20440134-869B-46DE-9986-7E2FAF7B1DDD}" srcOrd="3" destOrd="0" presId="urn:microsoft.com/office/officeart/2018/5/layout/CenteredIconLabelDescriptionList"/>
    <dgm:cxn modelId="{2D614BF8-311E-47EC-85CE-F657D8D8A13C}" type="presParOf" srcId="{A02CBF4B-FD9F-4747-99BE-275688A61BE0}" destId="{4A7D58B3-7D99-4CB4-BDC1-E385906D2A41}" srcOrd="4" destOrd="0" presId="urn:microsoft.com/office/officeart/2018/5/layout/CenteredIconLabelDescriptionList"/>
    <dgm:cxn modelId="{EEBAF3DC-9C76-4E5C-8409-89EC575492A5}" type="presParOf" srcId="{7F8702D0-550E-48B0-A781-5CD04BA5CC61}" destId="{5831CC1A-987F-474A-9651-6312562126F5}" srcOrd="1" destOrd="0" presId="urn:microsoft.com/office/officeart/2018/5/layout/CenteredIconLabelDescriptionList"/>
    <dgm:cxn modelId="{7A50361F-BCAC-481D-A8CE-F8A492E2416D}" type="presParOf" srcId="{7F8702D0-550E-48B0-A781-5CD04BA5CC61}" destId="{8DD286D8-4F32-48E6-8038-F2EB566B1311}" srcOrd="2" destOrd="0" presId="urn:microsoft.com/office/officeart/2018/5/layout/CenteredIconLabelDescriptionList"/>
    <dgm:cxn modelId="{A1705555-919E-43FA-A9AF-EA2CD2FCFD58}" type="presParOf" srcId="{8DD286D8-4F32-48E6-8038-F2EB566B1311}" destId="{675C84D0-34C9-44E3-940B-D1701CBBED5B}" srcOrd="0" destOrd="0" presId="urn:microsoft.com/office/officeart/2018/5/layout/CenteredIconLabelDescriptionList"/>
    <dgm:cxn modelId="{C24E287B-8A4B-4626-BC1B-C9BFD8191CF0}" type="presParOf" srcId="{8DD286D8-4F32-48E6-8038-F2EB566B1311}" destId="{30FE5E80-B7AE-4F35-98CE-825454F6E20E}" srcOrd="1" destOrd="0" presId="urn:microsoft.com/office/officeart/2018/5/layout/CenteredIconLabelDescriptionList"/>
    <dgm:cxn modelId="{C4891597-5A03-4440-8F68-4EB2129FDFD8}" type="presParOf" srcId="{8DD286D8-4F32-48E6-8038-F2EB566B1311}" destId="{4AD87B2A-4BEE-474C-B770-A18CD083FE61}" srcOrd="2" destOrd="0" presId="urn:microsoft.com/office/officeart/2018/5/layout/CenteredIconLabelDescriptionList"/>
    <dgm:cxn modelId="{D14B6D88-3A7C-475D-8361-EDD16C578711}" type="presParOf" srcId="{8DD286D8-4F32-48E6-8038-F2EB566B1311}" destId="{943BFB99-B075-4E17-9196-4AC7264C930F}" srcOrd="3" destOrd="0" presId="urn:microsoft.com/office/officeart/2018/5/layout/CenteredIconLabelDescriptionList"/>
    <dgm:cxn modelId="{770FA6B1-A89C-4391-A598-BBD8A470C419}" type="presParOf" srcId="{8DD286D8-4F32-48E6-8038-F2EB566B1311}" destId="{EB8917B6-DB4F-45CA-939C-E471C6031044}" srcOrd="4" destOrd="0" presId="urn:microsoft.com/office/officeart/2018/5/layout/CenteredIconLabelDescriptionList"/>
    <dgm:cxn modelId="{B8704F59-5720-436A-B70A-C067DC3E624C}" type="presParOf" srcId="{7F8702D0-550E-48B0-A781-5CD04BA5CC61}" destId="{C38C27A4-71C4-415D-A9AC-3365A3700C10}" srcOrd="3" destOrd="0" presId="urn:microsoft.com/office/officeart/2018/5/layout/CenteredIconLabelDescriptionList"/>
    <dgm:cxn modelId="{A08809CF-8388-42AF-A6E2-AD5BAF9EE7D7}" type="presParOf" srcId="{7F8702D0-550E-48B0-A781-5CD04BA5CC61}" destId="{2408FC04-1F81-4EF3-9FB1-DBD7C62CABDB}" srcOrd="4" destOrd="0" presId="urn:microsoft.com/office/officeart/2018/5/layout/CenteredIconLabelDescriptionList"/>
    <dgm:cxn modelId="{577B9A06-9682-4A34-B623-984878E9F728}" type="presParOf" srcId="{2408FC04-1F81-4EF3-9FB1-DBD7C62CABDB}" destId="{A643EBD5-886B-43A7-BB63-695C53CAC6E1}" srcOrd="0" destOrd="0" presId="urn:microsoft.com/office/officeart/2018/5/layout/CenteredIconLabelDescriptionList"/>
    <dgm:cxn modelId="{ACBD6979-644E-48BD-A0C9-4D7A0336F4E7}" type="presParOf" srcId="{2408FC04-1F81-4EF3-9FB1-DBD7C62CABDB}" destId="{14789200-FCA3-4EA5-BC76-35A00BAB0C50}" srcOrd="1" destOrd="0" presId="urn:microsoft.com/office/officeart/2018/5/layout/CenteredIconLabelDescriptionList"/>
    <dgm:cxn modelId="{158196D9-C816-49D6-B5D3-EFEC9E040926}" type="presParOf" srcId="{2408FC04-1F81-4EF3-9FB1-DBD7C62CABDB}" destId="{3ECD61D9-0528-42C7-86A2-A764E3164CB5}" srcOrd="2" destOrd="0" presId="urn:microsoft.com/office/officeart/2018/5/layout/CenteredIconLabelDescriptionList"/>
    <dgm:cxn modelId="{604AB791-7198-404D-BB3F-36F3257E048B}" type="presParOf" srcId="{2408FC04-1F81-4EF3-9FB1-DBD7C62CABDB}" destId="{9210665D-E3FE-4074-914E-4C2E2DDC8F94}" srcOrd="3" destOrd="0" presId="urn:microsoft.com/office/officeart/2018/5/layout/CenteredIconLabelDescriptionList"/>
    <dgm:cxn modelId="{D2E2DE4A-E38A-4F1E-A369-D388E9B98814}" type="presParOf" srcId="{2408FC04-1F81-4EF3-9FB1-DBD7C62CABDB}" destId="{A924CCFC-BF0E-484B-BF8B-B552A1CC320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2122B-6E90-4E73-A97A-2039561609AF}">
      <dsp:nvSpPr>
        <dsp:cNvPr id="0" name=""/>
        <dsp:cNvSpPr/>
      </dsp:nvSpPr>
      <dsp:spPr>
        <a:xfrm>
          <a:off x="960522" y="8362"/>
          <a:ext cx="1025208" cy="1025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32613-E75A-439D-8515-F34616ADF3DF}">
      <dsp:nvSpPr>
        <dsp:cNvPr id="0" name=""/>
        <dsp:cNvSpPr/>
      </dsp:nvSpPr>
      <dsp:spPr>
        <a:xfrm>
          <a:off x="8543" y="1126070"/>
          <a:ext cx="2929167" cy="43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200" kern="1200"/>
            <a:t>Split temporal</a:t>
          </a:r>
          <a:endParaRPr lang="en-US" sz="3200" kern="1200"/>
        </a:p>
      </dsp:txBody>
      <dsp:txXfrm>
        <a:off x="8543" y="1126070"/>
        <a:ext cx="2929167" cy="439375"/>
      </dsp:txXfrm>
    </dsp:sp>
    <dsp:sp modelId="{4A7D58B3-7D99-4CB4-BDC1-E385906D2A41}">
      <dsp:nvSpPr>
        <dsp:cNvPr id="0" name=""/>
        <dsp:cNvSpPr/>
      </dsp:nvSpPr>
      <dsp:spPr>
        <a:xfrm>
          <a:off x="8543" y="1608469"/>
          <a:ext cx="2929167" cy="551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C84D0-34C9-44E3-940B-D1701CBBED5B}">
      <dsp:nvSpPr>
        <dsp:cNvPr id="0" name=""/>
        <dsp:cNvSpPr/>
      </dsp:nvSpPr>
      <dsp:spPr>
        <a:xfrm>
          <a:off x="4402295" y="8362"/>
          <a:ext cx="1025208" cy="1025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87B2A-4BEE-474C-B770-A18CD083FE61}">
      <dsp:nvSpPr>
        <dsp:cNvPr id="0" name=""/>
        <dsp:cNvSpPr/>
      </dsp:nvSpPr>
      <dsp:spPr>
        <a:xfrm>
          <a:off x="3450315" y="1126070"/>
          <a:ext cx="2929167" cy="43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200" kern="1200"/>
            <a:t>70% treino</a:t>
          </a:r>
          <a:endParaRPr lang="en-US" sz="3200" kern="1200"/>
        </a:p>
      </dsp:txBody>
      <dsp:txXfrm>
        <a:off x="3450315" y="1126070"/>
        <a:ext cx="2929167" cy="439375"/>
      </dsp:txXfrm>
    </dsp:sp>
    <dsp:sp modelId="{EB8917B6-DB4F-45CA-939C-E471C6031044}">
      <dsp:nvSpPr>
        <dsp:cNvPr id="0" name=""/>
        <dsp:cNvSpPr/>
      </dsp:nvSpPr>
      <dsp:spPr>
        <a:xfrm>
          <a:off x="3450315" y="1608469"/>
          <a:ext cx="2929167" cy="551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04/</a:t>
          </a:r>
          <a:r>
            <a:rPr lang="pt-BR" sz="2000" kern="1200" dirty="0" err="1"/>
            <a:t>Nov</a:t>
          </a:r>
          <a:r>
            <a:rPr lang="pt-BR" sz="2000" kern="1200" dirty="0"/>
            <a:t>/2016 até 29/Out/2018</a:t>
          </a:r>
          <a:endParaRPr lang="en-US" sz="2000" kern="1200" dirty="0"/>
        </a:p>
      </dsp:txBody>
      <dsp:txXfrm>
        <a:off x="3450315" y="1608469"/>
        <a:ext cx="2929167" cy="551047"/>
      </dsp:txXfrm>
    </dsp:sp>
    <dsp:sp modelId="{A643EBD5-886B-43A7-BB63-695C53CAC6E1}">
      <dsp:nvSpPr>
        <dsp:cNvPr id="0" name=""/>
        <dsp:cNvSpPr/>
      </dsp:nvSpPr>
      <dsp:spPr>
        <a:xfrm>
          <a:off x="7844067" y="8362"/>
          <a:ext cx="1025208" cy="10252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D61D9-0528-42C7-86A2-A764E3164CB5}">
      <dsp:nvSpPr>
        <dsp:cNvPr id="0" name=""/>
        <dsp:cNvSpPr/>
      </dsp:nvSpPr>
      <dsp:spPr>
        <a:xfrm>
          <a:off x="6892087" y="1126070"/>
          <a:ext cx="2929167" cy="439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3200" kern="1200" dirty="0"/>
            <a:t>30% teste</a:t>
          </a:r>
          <a:endParaRPr lang="en-US" sz="3200" kern="1200" dirty="0"/>
        </a:p>
      </dsp:txBody>
      <dsp:txXfrm>
        <a:off x="6892087" y="1126070"/>
        <a:ext cx="2929167" cy="439375"/>
      </dsp:txXfrm>
    </dsp:sp>
    <dsp:sp modelId="{A924CCFC-BF0E-484B-BF8B-B552A1CC320F}">
      <dsp:nvSpPr>
        <dsp:cNvPr id="0" name=""/>
        <dsp:cNvSpPr/>
      </dsp:nvSpPr>
      <dsp:spPr>
        <a:xfrm>
          <a:off x="6892087" y="1608469"/>
          <a:ext cx="2929167" cy="551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30/Out/2018 até 30/Ago/2019</a:t>
          </a:r>
          <a:endParaRPr lang="en-US" sz="2000" kern="1200"/>
        </a:p>
      </dsp:txBody>
      <dsp:txXfrm>
        <a:off x="6892087" y="1608469"/>
        <a:ext cx="2929167" cy="551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DADE-3A51-49CF-80C8-D8B090D0BBF6}" type="datetime1">
              <a:rPr lang="en-US" smtClean="0"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6CBC-DAC1-4E64-96E2-131E88FDB79C}" type="datetime1">
              <a:rPr lang="en-US" smtClean="0"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B878-7DEC-4C66-AE6D-A4268186C666}" type="datetime1">
              <a:rPr lang="en-US" smtClean="0"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9DFB-2F43-4896-9F5C-D22B8A9D41DA}" type="datetime1">
              <a:rPr lang="en-US" smtClean="0"/>
              <a:t>11/13/2019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E2E6-29EE-4BDE-9472-D4C8F28ED2E4}" type="datetime1">
              <a:rPr lang="en-US" smtClean="0"/>
              <a:t>11/13/2019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E631B-0237-4A4A-8973-DD43F3309051}" type="datetime1">
              <a:rPr lang="en-US" smtClean="0"/>
              <a:t>11/13/2019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F5CE-DAE5-4C5E-A2A0-8769453C437A}" type="datetime1">
              <a:rPr lang="en-US" smtClean="0"/>
              <a:t>11/13/2019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AE721-F10B-4F3A-BF20-ADFB2E6EB54A}" type="datetime1">
              <a:rPr lang="en-US" smtClean="0"/>
              <a:t>11/13/2019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1EC8-10B5-4C61-B67C-BE28EAA4002C}" type="datetime1">
              <a:rPr lang="en-US" smtClean="0"/>
              <a:t>11/13/2019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DED90DC-6757-47DC-B1F1-D21C34F5FA56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>
            <a:normAutofit/>
          </a:bodyPr>
          <a:lstStyle/>
          <a:p>
            <a:r>
              <a:rPr lang="en-US" sz="4800" dirty="0" err="1"/>
              <a:t>Previsão</a:t>
            </a:r>
            <a:r>
              <a:rPr lang="en-US" sz="4800" dirty="0"/>
              <a:t> da </a:t>
            </a:r>
            <a:r>
              <a:rPr lang="en-US" sz="4800" dirty="0" err="1"/>
              <a:t>superfície</a:t>
            </a:r>
            <a:r>
              <a:rPr lang="en-US" sz="4800" dirty="0"/>
              <a:t> de </a:t>
            </a:r>
            <a:r>
              <a:rPr lang="en-US" sz="4800" dirty="0" err="1"/>
              <a:t>volatilidade</a:t>
            </a:r>
            <a:r>
              <a:rPr lang="en-US" sz="4800" dirty="0"/>
              <a:t> do </a:t>
            </a:r>
            <a:r>
              <a:rPr lang="en-US" sz="4800" dirty="0" err="1"/>
              <a:t>Ibovespa</a:t>
            </a:r>
            <a:r>
              <a:rPr lang="en-US" sz="4800" dirty="0"/>
              <a:t> </a:t>
            </a:r>
            <a:r>
              <a:rPr lang="en-US" sz="4800" dirty="0" err="1"/>
              <a:t>utilizando</a:t>
            </a:r>
            <a:r>
              <a:rPr lang="en-US" sz="4800" dirty="0"/>
              <a:t> </a:t>
            </a:r>
            <a:r>
              <a:rPr lang="en-US" sz="4800" dirty="0" err="1"/>
              <a:t>técnicas</a:t>
            </a:r>
            <a:r>
              <a:rPr lang="en-US" sz="4800" dirty="0"/>
              <a:t> de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Caueh</a:t>
            </a:r>
            <a:r>
              <a:rPr lang="en-US" dirty="0"/>
              <a:t> </a:t>
            </a:r>
            <a:r>
              <a:rPr lang="en-US" dirty="0" err="1"/>
              <a:t>Dunaiski</a:t>
            </a:r>
            <a:r>
              <a:rPr lang="en-US" dirty="0"/>
              <a:t> </a:t>
            </a:r>
            <a:r>
              <a:rPr lang="en-US" dirty="0" err="1"/>
              <a:t>Figueira</a:t>
            </a:r>
            <a:r>
              <a:rPr lang="en-US" dirty="0"/>
              <a:t> Leal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7" y="1984248"/>
            <a:ext cx="9864043" cy="4187952"/>
          </a:xfrm>
        </p:spPr>
        <p:txBody>
          <a:bodyPr/>
          <a:lstStyle/>
          <a:p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no FTP da Bolsa:</a:t>
            </a:r>
          </a:p>
          <a:p>
            <a:pPr lvl="1"/>
            <a:r>
              <a:rPr lang="en-US" dirty="0" err="1"/>
              <a:t>Indicadores</a:t>
            </a:r>
            <a:r>
              <a:rPr lang="en-US" dirty="0"/>
              <a:t> </a:t>
            </a:r>
            <a:r>
              <a:rPr lang="en-US" dirty="0" err="1"/>
              <a:t>Econômicos</a:t>
            </a:r>
            <a:r>
              <a:rPr lang="en-US" dirty="0"/>
              <a:t> e </a:t>
            </a:r>
            <a:r>
              <a:rPr lang="en-US" dirty="0" err="1"/>
              <a:t>Agropecuários</a:t>
            </a:r>
            <a:endParaRPr lang="en-US" dirty="0"/>
          </a:p>
          <a:p>
            <a:pPr lvl="1"/>
            <a:r>
              <a:rPr lang="en-US" dirty="0" err="1"/>
              <a:t>Prêmio</a:t>
            </a:r>
            <a:r>
              <a:rPr lang="en-US" dirty="0"/>
              <a:t> de </a:t>
            </a:r>
            <a:r>
              <a:rPr lang="en-US" dirty="0" err="1"/>
              <a:t>Referência</a:t>
            </a:r>
            <a:r>
              <a:rPr lang="en-US" dirty="0"/>
              <a:t> para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Ações</a:t>
            </a:r>
            <a:endParaRPr lang="en-US" dirty="0"/>
          </a:p>
          <a:p>
            <a:pPr lvl="1"/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Volatilidade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Delta para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Ações</a:t>
            </a:r>
            <a:endParaRPr lang="en-US" dirty="0"/>
          </a:p>
          <a:p>
            <a:pPr lvl="1"/>
            <a:r>
              <a:rPr lang="en-US" dirty="0" err="1"/>
              <a:t>Taxas</a:t>
            </a:r>
            <a:r>
              <a:rPr lang="en-US" dirty="0"/>
              <a:t> de Mercado para Swaps</a:t>
            </a:r>
          </a:p>
          <a:p>
            <a:r>
              <a:rPr lang="en-US" dirty="0" err="1"/>
              <a:t>Problema</a:t>
            </a:r>
            <a:r>
              <a:rPr lang="en-US" dirty="0"/>
              <a:t>: Falta de </a:t>
            </a:r>
            <a:r>
              <a:rPr lang="en-US" dirty="0" err="1"/>
              <a:t>clareza</a:t>
            </a:r>
            <a:r>
              <a:rPr lang="en-US" dirty="0"/>
              <a:t>,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diários</a:t>
            </a:r>
            <a:r>
              <a:rPr lang="en-US" dirty="0"/>
              <a:t>, </a:t>
            </a:r>
            <a:r>
              <a:rPr lang="en-US" dirty="0" err="1"/>
              <a:t>formato</a:t>
            </a:r>
            <a:r>
              <a:rPr lang="en-US" dirty="0"/>
              <a:t> .ex_, </a:t>
            </a:r>
            <a:r>
              <a:rPr lang="en-US" dirty="0" err="1"/>
              <a:t>atualização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inicial</a:t>
            </a:r>
            <a:r>
              <a:rPr lang="en-US" dirty="0"/>
              <a:t>: 04/11/2016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6F22E-AB4F-4557-800A-C63F17CE2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491B0B-D6FB-4CD5-AF90-411AD593C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209142"/>
            <a:ext cx="5184576" cy="6099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6DDB14-6782-41FE-B02B-8F043C79F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81" y="209142"/>
            <a:ext cx="4131677" cy="61407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48AFEB-1848-4733-A755-B4D6F0406834}"/>
              </a:ext>
            </a:extLst>
          </p:cNvPr>
          <p:cNvSpPr/>
          <p:nvPr/>
        </p:nvSpPr>
        <p:spPr>
          <a:xfrm>
            <a:off x="10846940" y="1340768"/>
            <a:ext cx="54785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0C70EA-A084-4E1C-8E03-E0AFC12C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2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do </a:t>
            </a:r>
            <a:r>
              <a:rPr lang="pt-BR" dirty="0" err="1"/>
              <a:t>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</p:spPr>
            <p:txBody>
              <a:bodyPr/>
              <a:lstStyle/>
              <a:p>
                <a:r>
                  <a:rPr lang="pt-BR" dirty="0"/>
                  <a:t>Data de vencimento constante → Tempo até o vencimento muda todos os dias</a:t>
                </a:r>
              </a:p>
              <a:p>
                <a:r>
                  <a:rPr lang="pt-BR" dirty="0"/>
                  <a:t>Solução → Criar pontos teóricos com vencimento constante: 1M, 3M, 6M, 9M, 12M, 18M</a:t>
                </a:r>
              </a:p>
              <a:p>
                <a:r>
                  <a:rPr lang="en-US" dirty="0" err="1"/>
                  <a:t>Interpolação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Variância</a:t>
                </a:r>
                <a:r>
                  <a:rPr lang="en-US" dirty="0"/>
                  <a:t> (</a:t>
                </a:r>
                <a:r>
                  <a:rPr lang="en-US" dirty="0" err="1"/>
                  <a:t>também</a:t>
                </a:r>
                <a:r>
                  <a:rPr lang="en-US" dirty="0"/>
                  <a:t> </a:t>
                </a:r>
                <a:r>
                  <a:rPr lang="en-US" dirty="0" err="1"/>
                  <a:t>utilizado</a:t>
                </a:r>
                <a:r>
                  <a:rPr lang="en-US" dirty="0"/>
                  <a:t> para </a:t>
                </a:r>
                <a:r>
                  <a:rPr lang="en-US" dirty="0" err="1"/>
                  <a:t>precificação</a:t>
                </a:r>
                <a:r>
                  <a:rPr lang="en-US" dirty="0"/>
                  <a:t> de </a:t>
                </a:r>
                <a:r>
                  <a:rPr lang="en-US" dirty="0" err="1"/>
                  <a:t>derivativos</a:t>
                </a:r>
                <a:r>
                  <a:rPr lang="en-US" dirty="0"/>
                  <a:t> </a:t>
                </a:r>
                <a:r>
                  <a:rPr lang="en-US" dirty="0" err="1"/>
                  <a:t>balcão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  <a:blipFill>
                <a:blip r:embed="rId2"/>
                <a:stretch>
                  <a:fillRect l="-496" t="-2038" r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65435-1E2A-440B-BC51-7FC15205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do </a:t>
            </a:r>
            <a:r>
              <a:rPr lang="pt-BR" dirty="0" err="1"/>
              <a:t>Dataset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</p:spPr>
            <p:txBody>
              <a:bodyPr/>
              <a:lstStyle/>
              <a:p>
                <a:r>
                  <a:rPr lang="pt-BR" dirty="0"/>
                  <a:t>Também é necessário interpolação da taxa de juros </a:t>
                </a:r>
                <a:r>
                  <a:rPr lang="pt-BR" dirty="0" err="1"/>
                  <a:t>pré</a:t>
                </a:r>
                <a:r>
                  <a:rPr lang="pt-BR" dirty="0"/>
                  <a:t> e do futuro de índice.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f>
                                            <m:f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𝑎𝑛𝑡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100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𝑛𝑑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𝑎𝑛𝑡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252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1+</m:t>
                                                      </m:r>
                                                      <m:f>
                                                        <m:fPr>
                                                          <m:ctrlP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pt-BR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pt-BR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pt-BR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𝑝𝑜𝑠𝑡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100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f>
                                                    <m:fPr>
                                                      <m:ctrlP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𝑛𝑑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pt-BR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𝑝𝑜𝑠𝑡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252</m:t>
                                                      </m:r>
                                                    </m:den>
                                                  </m:f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pt-B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1+</m:t>
                                                      </m:r>
                                                      <m:f>
                                                        <m:fPr>
                                                          <m:ctrlP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pt-BR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pt-BR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𝑟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pt-BR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𝑎𝑛𝑡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100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f>
                                                    <m:fPr>
                                                      <m:ctrlP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𝑛𝑑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pt-BR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𝑎𝑛𝑡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r>
                                                        <a:rPr lang="pt-B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252</m:t>
                                                      </m:r>
                                                    </m:den>
                                                  </m:f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𝑛𝑑𝑢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𝑎𝑛𝑡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𝑝𝑜𝑠𝑡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𝑛𝑑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𝑎𝑛𝑡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252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𝑛𝑑𝑢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  <a:blipFill>
                <a:blip r:embed="rId2"/>
                <a:stretch>
                  <a:fillRect l="-496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A1B8E-BF12-495F-822C-E8AC12BA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 dirty="0"/>
              <a:t> iniciais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355974" cy="4187952"/>
          </a:xfrm>
        </p:spPr>
        <p:txBody>
          <a:bodyPr/>
          <a:lstStyle/>
          <a:p>
            <a:r>
              <a:rPr lang="pt-BR" dirty="0"/>
              <a:t>Tempo até o vencimento</a:t>
            </a:r>
          </a:p>
          <a:p>
            <a:r>
              <a:rPr lang="pt-BR" dirty="0"/>
              <a:t>Spot </a:t>
            </a:r>
            <a:r>
              <a:rPr lang="pt-BR" dirty="0" err="1"/>
              <a:t>Ibov</a:t>
            </a:r>
            <a:endParaRPr lang="pt-BR" dirty="0"/>
          </a:p>
          <a:p>
            <a:r>
              <a:rPr lang="pt-BR" dirty="0"/>
              <a:t>Spot CDI</a:t>
            </a:r>
          </a:p>
          <a:p>
            <a:r>
              <a:rPr lang="pt-BR" dirty="0"/>
              <a:t>Futuro </a:t>
            </a:r>
            <a:r>
              <a:rPr lang="pt-BR" dirty="0" err="1"/>
              <a:t>Ibov</a:t>
            </a:r>
            <a:endParaRPr lang="pt-BR" dirty="0"/>
          </a:p>
          <a:p>
            <a:r>
              <a:rPr lang="en-US" dirty="0" err="1"/>
              <a:t>Futuro</a:t>
            </a:r>
            <a:r>
              <a:rPr lang="en-US" dirty="0"/>
              <a:t> DI</a:t>
            </a:r>
          </a:p>
          <a:p>
            <a:r>
              <a:rPr lang="en-US" dirty="0"/>
              <a:t>Delta</a:t>
            </a:r>
          </a:p>
          <a:p>
            <a:r>
              <a:rPr lang="en-US" dirty="0"/>
              <a:t>Strike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10E063B-40B4-4B22-AF87-208E68BED054}"/>
              </a:ext>
            </a:extLst>
          </p:cNvPr>
          <p:cNvSpPr txBox="1">
            <a:spLocks/>
          </p:cNvSpPr>
          <p:nvPr/>
        </p:nvSpPr>
        <p:spPr>
          <a:xfrm>
            <a:off x="6598468" y="1984248"/>
            <a:ext cx="4355974" cy="41879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</a:t>
            </a:r>
          </a:p>
          <a:p>
            <a:r>
              <a:rPr lang="pt-BR" dirty="0"/>
              <a:t>q</a:t>
            </a:r>
          </a:p>
          <a:p>
            <a:r>
              <a:rPr lang="pt-BR" dirty="0"/>
              <a:t>d1</a:t>
            </a:r>
          </a:p>
          <a:p>
            <a:r>
              <a:rPr lang="pt-BR" dirty="0"/>
              <a:t>d2</a:t>
            </a:r>
          </a:p>
          <a:p>
            <a:r>
              <a:rPr lang="en-US" dirty="0"/>
              <a:t>Gamma</a:t>
            </a:r>
          </a:p>
          <a:p>
            <a:r>
              <a:rPr lang="en-US" dirty="0"/>
              <a:t>Vega</a:t>
            </a:r>
          </a:p>
          <a:p>
            <a:r>
              <a:rPr lang="en-US" dirty="0"/>
              <a:t>Rho</a:t>
            </a:r>
          </a:p>
          <a:p>
            <a:r>
              <a:rPr lang="en-US" dirty="0"/>
              <a:t>Moneyness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C7A914-B9D6-490C-9553-BD6CF483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Problemas </a:t>
            </a:r>
            <a:r>
              <a:rPr lang="pt-BR" dirty="0" err="1"/>
              <a:t>features</a:t>
            </a:r>
            <a:r>
              <a:rPr lang="pt-BR" dirty="0"/>
              <a:t> iniciais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Algumas </a:t>
            </a:r>
            <a:r>
              <a:rPr lang="pt-BR" dirty="0" err="1"/>
              <a:t>features</a:t>
            </a:r>
            <a:r>
              <a:rPr lang="pt-BR" dirty="0"/>
              <a:t> possuem altíssima correlação, principalmente comparando vencimentos/Deltas diferentes</a:t>
            </a:r>
          </a:p>
          <a:p>
            <a:r>
              <a:rPr lang="pt-BR" dirty="0"/>
              <a:t>Solução: Considerar apenas um par tempo até vencimento/Delta</a:t>
            </a:r>
          </a:p>
          <a:p>
            <a:r>
              <a:rPr lang="pt-BR" dirty="0"/>
              <a:t>12M / 50 Delta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31790E-ABFA-4595-93D9-F061314E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121979"/>
            <a:ext cx="4800601" cy="391248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7074D-7928-4451-BCF5-7CD3BA67F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</a:t>
            </a:r>
            <a:r>
              <a:rPr lang="pt-BR" dirty="0" err="1"/>
              <a:t>features</a:t>
            </a:r>
            <a:r>
              <a:rPr lang="pt-BR" dirty="0"/>
              <a:t> iniciais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211958" cy="4187952"/>
          </a:xfrm>
        </p:spPr>
        <p:txBody>
          <a:bodyPr/>
          <a:lstStyle/>
          <a:p>
            <a:r>
              <a:rPr lang="pt-BR" dirty="0"/>
              <a:t>Correlações muito fortes nas </a:t>
            </a:r>
            <a:r>
              <a:rPr lang="pt-BR" dirty="0" err="1"/>
              <a:t>features</a:t>
            </a:r>
            <a:r>
              <a:rPr lang="pt-BR" dirty="0"/>
              <a:t> auxiliares</a:t>
            </a:r>
          </a:p>
          <a:p>
            <a:r>
              <a:rPr lang="en-US" dirty="0" err="1"/>
              <a:t>Solução</a:t>
            </a:r>
            <a:r>
              <a:rPr lang="en-US" dirty="0"/>
              <a:t>: remover/</a:t>
            </a:r>
            <a:r>
              <a:rPr lang="en-US" dirty="0" err="1"/>
              <a:t>transformar</a:t>
            </a:r>
            <a:r>
              <a:rPr lang="en-US" dirty="0"/>
              <a:t> features</a:t>
            </a:r>
          </a:p>
          <a:p>
            <a:r>
              <a:rPr lang="en-US" dirty="0"/>
              <a:t>Features </a:t>
            </a:r>
            <a:r>
              <a:rPr lang="en-US" dirty="0" err="1"/>
              <a:t>finais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Vol</a:t>
            </a:r>
          </a:p>
          <a:p>
            <a:pPr lvl="1"/>
            <a:r>
              <a:rPr lang="en-US" dirty="0"/>
              <a:t>Spot</a:t>
            </a:r>
          </a:p>
          <a:p>
            <a:pPr lvl="1"/>
            <a:r>
              <a:rPr lang="en-US" dirty="0"/>
              <a:t>Moneyness</a:t>
            </a:r>
          </a:p>
          <a:p>
            <a:pPr lvl="1"/>
            <a:r>
              <a:rPr lang="en-US" dirty="0" err="1"/>
              <a:t>Ibov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/</a:t>
            </a:r>
            <a:r>
              <a:rPr lang="en-US" dirty="0" err="1"/>
              <a:t>Ibov</a:t>
            </a:r>
            <a:r>
              <a:rPr lang="en-US" dirty="0"/>
              <a:t> Spot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AD61F-6194-41BE-AD78-B6753D623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927193"/>
            <a:ext cx="5760640" cy="49335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5DB6F-D072-4B9D-892E-45C0C024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Split do </a:t>
            </a:r>
            <a:r>
              <a:rPr lang="pt-BR" dirty="0" err="1"/>
              <a:t>Dataset</a:t>
            </a:r>
            <a:endParaRPr 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6110EBA6-8E99-477F-AC58-8004B2192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328236"/>
              </p:ext>
            </p:extLst>
          </p:nvPr>
        </p:nvGraphicFramePr>
        <p:xfrm>
          <a:off x="1522413" y="1981201"/>
          <a:ext cx="9829799" cy="2167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559416-65FC-4F11-866E-B0ABDC484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245" y="4293096"/>
            <a:ext cx="8930134" cy="24643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030157-582C-4149-8D3B-007E25E55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8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Tentativas de solução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 err="1"/>
              <a:t>Univariado</a:t>
            </a:r>
            <a:endParaRPr lang="pt-BR" dirty="0"/>
          </a:p>
          <a:p>
            <a:pPr lvl="1"/>
            <a:r>
              <a:rPr lang="pt-BR" dirty="0"/>
              <a:t>ARIMA</a:t>
            </a:r>
          </a:p>
          <a:p>
            <a:pPr lvl="1"/>
            <a:r>
              <a:rPr lang="pt-BR" dirty="0"/>
              <a:t>ANN</a:t>
            </a:r>
          </a:p>
          <a:p>
            <a:pPr lvl="1"/>
            <a:r>
              <a:rPr lang="pt-BR" dirty="0"/>
              <a:t>RNN GRU</a:t>
            </a:r>
          </a:p>
          <a:p>
            <a:endParaRPr lang="pt-BR" dirty="0"/>
          </a:p>
          <a:p>
            <a:r>
              <a:rPr lang="pt-BR" dirty="0"/>
              <a:t>Multivariado</a:t>
            </a:r>
          </a:p>
          <a:p>
            <a:pPr lvl="1"/>
            <a:r>
              <a:rPr lang="pt-BR" dirty="0"/>
              <a:t>VAR</a:t>
            </a:r>
          </a:p>
          <a:p>
            <a:pPr lvl="1"/>
            <a:r>
              <a:rPr lang="pt-BR" dirty="0"/>
              <a:t>ANN</a:t>
            </a:r>
          </a:p>
          <a:p>
            <a:pPr lvl="1"/>
            <a:r>
              <a:rPr lang="pt-BR" dirty="0"/>
              <a:t>RNN GRU x2</a:t>
            </a:r>
          </a:p>
          <a:p>
            <a:endParaRPr lang="pt-BR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16077-B644-4E69-B041-11EF1D22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Univariado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644006" cy="4187952"/>
          </a:xfrm>
        </p:spPr>
        <p:txBody>
          <a:bodyPr/>
          <a:lstStyle/>
          <a:p>
            <a:r>
              <a:rPr lang="pt-BR" dirty="0"/>
              <a:t>ARIMA</a:t>
            </a:r>
          </a:p>
          <a:p>
            <a:pPr lvl="1"/>
            <a:r>
              <a:rPr lang="pt-BR" dirty="0"/>
              <a:t>Dados não estacionários</a:t>
            </a:r>
          </a:p>
          <a:p>
            <a:pPr lvl="1"/>
            <a:r>
              <a:rPr lang="pt-BR" dirty="0"/>
              <a:t>Parâmetros inicias dados pelos gráficos</a:t>
            </a:r>
          </a:p>
          <a:p>
            <a:pPr lvl="1"/>
            <a:r>
              <a:rPr lang="pt-BR" dirty="0"/>
              <a:t>Busca refinada em torno desses valores buscando menor AIC</a:t>
            </a:r>
          </a:p>
          <a:p>
            <a:pPr lvl="1"/>
            <a:r>
              <a:rPr lang="pt-BR" dirty="0"/>
              <a:t>Ordem final (2,12)</a:t>
            </a:r>
          </a:p>
          <a:p>
            <a:pPr lvl="1"/>
            <a:endParaRPr lang="pt-BR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85F839E-0A1D-4975-AC0F-077C94454D1A}"/>
              </a:ext>
            </a:extLst>
          </p:cNvPr>
          <p:cNvSpPr txBox="1">
            <a:spLocks/>
          </p:cNvSpPr>
          <p:nvPr/>
        </p:nvSpPr>
        <p:spPr>
          <a:xfrm>
            <a:off x="6708205" y="1984248"/>
            <a:ext cx="4644006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C1AA5-9711-4838-BB40-4753C4F3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349" y="1753278"/>
            <a:ext cx="3339211" cy="231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E653F-AEA8-4681-B23C-EF1B2DFA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49" y="4265175"/>
            <a:ext cx="3339211" cy="231987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7679-CCC8-48C3-9569-840E517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9476388-091E-4E25-8A07-7B91454385B7}"/>
              </a:ext>
            </a:extLst>
          </p:cNvPr>
          <p:cNvSpPr txBox="1">
            <a:spLocks/>
          </p:cNvSpPr>
          <p:nvPr/>
        </p:nvSpPr>
        <p:spPr>
          <a:xfrm>
            <a:off x="1522412" y="1844824"/>
            <a:ext cx="9829797" cy="43242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 err="1"/>
              <a:t>Huynh</a:t>
            </a:r>
            <a:r>
              <a:rPr lang="pt-BR" sz="1800" dirty="0"/>
              <a:t>, S. (2018). </a:t>
            </a:r>
            <a:r>
              <a:rPr lang="pt-BR" sz="1800" dirty="0" err="1"/>
              <a:t>Modelling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Forecasting</a:t>
            </a:r>
            <a:r>
              <a:rPr lang="pt-BR" sz="1800" dirty="0"/>
              <a:t> </a:t>
            </a:r>
            <a:r>
              <a:rPr lang="pt-BR" sz="1800" dirty="0" err="1"/>
              <a:t>Implied</a:t>
            </a:r>
            <a:r>
              <a:rPr lang="pt-BR" sz="1800" dirty="0"/>
              <a:t> </a:t>
            </a:r>
            <a:r>
              <a:rPr lang="pt-BR" sz="1800" dirty="0" err="1"/>
              <a:t>Volatility</a:t>
            </a:r>
            <a:r>
              <a:rPr lang="pt-BR" sz="1800" dirty="0"/>
              <a:t> </a:t>
            </a:r>
            <a:r>
              <a:rPr lang="pt-BR" sz="1800" dirty="0" err="1"/>
              <a:t>Using</a:t>
            </a:r>
            <a:r>
              <a:rPr lang="pt-BR" sz="1800" dirty="0"/>
              <a:t> Neural Network.</a:t>
            </a:r>
          </a:p>
          <a:p>
            <a:r>
              <a:rPr lang="pt-BR" sz="1800" dirty="0"/>
              <a:t>Liu, S.; </a:t>
            </a:r>
            <a:r>
              <a:rPr lang="pt-BR" sz="1800" dirty="0" err="1"/>
              <a:t>Oosterlee</a:t>
            </a:r>
            <a:r>
              <a:rPr lang="pt-BR" sz="1800" dirty="0"/>
              <a:t>, C. W.; </a:t>
            </a:r>
            <a:r>
              <a:rPr lang="pt-BR" sz="1800" dirty="0" err="1"/>
              <a:t>Bohte</a:t>
            </a:r>
            <a:r>
              <a:rPr lang="pt-BR" sz="1800" dirty="0"/>
              <a:t>, S. M.(2018). </a:t>
            </a:r>
            <a:r>
              <a:rPr lang="pt-BR" sz="1800" dirty="0" err="1"/>
              <a:t>Pricing</a:t>
            </a:r>
            <a:r>
              <a:rPr lang="pt-BR" sz="1800" dirty="0"/>
              <a:t> </a:t>
            </a:r>
            <a:r>
              <a:rPr lang="pt-BR" sz="1800" dirty="0" err="1"/>
              <a:t>options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computing</a:t>
            </a:r>
            <a:r>
              <a:rPr lang="pt-BR" sz="1800" dirty="0"/>
              <a:t> </a:t>
            </a:r>
            <a:r>
              <a:rPr lang="pt-BR" sz="1800" dirty="0" err="1"/>
              <a:t>implied</a:t>
            </a:r>
            <a:r>
              <a:rPr lang="pt-BR" sz="1800" dirty="0"/>
              <a:t> </a:t>
            </a:r>
            <a:r>
              <a:rPr lang="pt-BR" sz="1800" dirty="0" err="1"/>
              <a:t>volatilities</a:t>
            </a:r>
            <a:r>
              <a:rPr lang="pt-BR" sz="1800" dirty="0"/>
              <a:t> </a:t>
            </a:r>
            <a:r>
              <a:rPr lang="pt-BR" sz="1800" dirty="0" err="1"/>
              <a:t>using</a:t>
            </a:r>
            <a:r>
              <a:rPr lang="pt-BR" sz="1800" dirty="0"/>
              <a:t> neural networks.</a:t>
            </a:r>
          </a:p>
          <a:p>
            <a:r>
              <a:rPr lang="pt-BR" sz="1800" dirty="0" err="1"/>
              <a:t>Johnsson</a:t>
            </a:r>
            <a:r>
              <a:rPr lang="pt-BR" sz="1800" dirty="0"/>
              <a:t>, O. (2018). </a:t>
            </a:r>
            <a:r>
              <a:rPr lang="pt-BR" sz="1800" dirty="0" err="1"/>
              <a:t>Predicting</a:t>
            </a:r>
            <a:r>
              <a:rPr lang="pt-BR" sz="1800" dirty="0"/>
              <a:t> Stock Index </a:t>
            </a:r>
            <a:r>
              <a:rPr lang="pt-BR" sz="1800" dirty="0" err="1"/>
              <a:t>Volatility</a:t>
            </a:r>
            <a:r>
              <a:rPr lang="pt-BR" sz="1800" dirty="0"/>
              <a:t> </a:t>
            </a:r>
            <a:r>
              <a:rPr lang="pt-BR" sz="1800" dirty="0" err="1"/>
              <a:t>Using</a:t>
            </a:r>
            <a:r>
              <a:rPr lang="pt-BR" sz="1800" dirty="0"/>
              <a:t> Artificial Neural Networks. </a:t>
            </a:r>
            <a:r>
              <a:rPr lang="pt-BR" sz="1800" dirty="0" err="1"/>
              <a:t>An</a:t>
            </a:r>
            <a:r>
              <a:rPr lang="pt-BR" sz="1800" dirty="0"/>
              <a:t> </a:t>
            </a:r>
            <a:r>
              <a:rPr lang="pt-BR" sz="1800" dirty="0" err="1"/>
              <a:t>empirical</a:t>
            </a:r>
            <a:r>
              <a:rPr lang="pt-BR" sz="1800" dirty="0"/>
              <a:t> </a:t>
            </a:r>
            <a:r>
              <a:rPr lang="pt-BR" sz="1800" dirty="0" err="1"/>
              <a:t>study</a:t>
            </a:r>
            <a:r>
              <a:rPr lang="pt-BR" sz="1800" dirty="0"/>
              <a:t>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the</a:t>
            </a:r>
            <a:r>
              <a:rPr lang="pt-BR" sz="1800" dirty="0"/>
              <a:t> OMXS30, FTSE100 &amp; S&amp;P/ASX200.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BCC90-2C19-4798-8008-F5FE4545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Univariado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355974" cy="4187952"/>
          </a:xfrm>
        </p:spPr>
        <p:txBody>
          <a:bodyPr>
            <a:normAutofit/>
          </a:bodyPr>
          <a:lstStyle/>
          <a:p>
            <a:r>
              <a:rPr lang="pt-BR" dirty="0"/>
              <a:t>ANN</a:t>
            </a:r>
          </a:p>
          <a:p>
            <a:pPr lvl="1"/>
            <a:r>
              <a:rPr lang="pt-BR" dirty="0"/>
              <a:t>Input: 10 dias anteriores</a:t>
            </a:r>
          </a:p>
          <a:p>
            <a:pPr lvl="1"/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20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Lasso</a:t>
            </a:r>
          </a:p>
          <a:p>
            <a:pPr lvl="2"/>
            <a:r>
              <a:rPr lang="en-US" dirty="0"/>
              <a:t>10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Lasso</a:t>
            </a:r>
          </a:p>
          <a:p>
            <a:pPr lvl="2"/>
            <a:r>
              <a:rPr lang="en-US" dirty="0" err="1"/>
              <a:t>Saída</a:t>
            </a:r>
            <a:r>
              <a:rPr lang="en-US" dirty="0"/>
              <a:t>, 1 </a:t>
            </a:r>
            <a:r>
              <a:rPr lang="en-US" dirty="0" err="1"/>
              <a:t>Neurônio</a:t>
            </a:r>
            <a:r>
              <a:rPr lang="en-US" dirty="0"/>
              <a:t>, Linear, Lasso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72647E4-2683-48A8-AAF1-6F758451502C}"/>
              </a:ext>
            </a:extLst>
          </p:cNvPr>
          <p:cNvSpPr txBox="1">
            <a:spLocks/>
          </p:cNvSpPr>
          <p:nvPr/>
        </p:nvSpPr>
        <p:spPr>
          <a:xfrm>
            <a:off x="7102524" y="2023155"/>
            <a:ext cx="4355974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RNN</a:t>
            </a:r>
          </a:p>
          <a:p>
            <a:pPr lvl="1"/>
            <a:r>
              <a:rPr lang="pt-BR" dirty="0"/>
              <a:t>Input: 10 dias anteriores</a:t>
            </a:r>
          </a:p>
          <a:p>
            <a:pPr lvl="1"/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50 </a:t>
            </a:r>
            <a:r>
              <a:rPr lang="en-US" dirty="0" err="1"/>
              <a:t>Neurônios</a:t>
            </a:r>
            <a:r>
              <a:rPr lang="en-US" dirty="0"/>
              <a:t> GRU, Tanh</a:t>
            </a:r>
          </a:p>
          <a:p>
            <a:pPr lvl="2"/>
            <a:r>
              <a:rPr lang="en-US" dirty="0" err="1"/>
              <a:t>Saída</a:t>
            </a:r>
            <a:r>
              <a:rPr lang="en-US" dirty="0"/>
              <a:t>, 1 </a:t>
            </a:r>
            <a:r>
              <a:rPr lang="en-US" dirty="0" err="1"/>
              <a:t>Neurônio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C58E72-2785-40F8-93ED-F3377F3A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Multivariado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716014" cy="4187952"/>
          </a:xfrm>
        </p:spPr>
        <p:txBody>
          <a:bodyPr/>
          <a:lstStyle/>
          <a:p>
            <a:r>
              <a:rPr lang="pt-BR" dirty="0"/>
              <a:t>VAR</a:t>
            </a:r>
          </a:p>
          <a:p>
            <a:pPr lvl="1"/>
            <a:r>
              <a:rPr lang="pt-BR" dirty="0"/>
              <a:t>Vector </a:t>
            </a:r>
            <a:r>
              <a:rPr lang="pt-BR" dirty="0" err="1"/>
              <a:t>AutoRegressive</a:t>
            </a:r>
            <a:endParaRPr lang="pt-BR" dirty="0"/>
          </a:p>
          <a:p>
            <a:pPr lvl="1"/>
            <a:r>
              <a:rPr lang="pt-BR" dirty="0"/>
              <a:t>Extensão do modelo AR para casos multivariados</a:t>
            </a:r>
          </a:p>
          <a:p>
            <a:pPr lvl="1"/>
            <a:r>
              <a:rPr lang="pt-BR" dirty="0"/>
              <a:t>Busca pelo número ideal de </a:t>
            </a:r>
            <a:r>
              <a:rPr lang="pt-BR" dirty="0" err="1"/>
              <a:t>lags</a:t>
            </a:r>
            <a:endParaRPr lang="pt-BR" dirty="0"/>
          </a:p>
          <a:p>
            <a:pPr lvl="1"/>
            <a:r>
              <a:rPr lang="pt-BR" dirty="0"/>
              <a:t>Melhor AIC → 7 dias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C0BC3ED-627B-43ED-9096-E51CA3A94345}"/>
              </a:ext>
            </a:extLst>
          </p:cNvPr>
          <p:cNvSpPr txBox="1">
            <a:spLocks/>
          </p:cNvSpPr>
          <p:nvPr/>
        </p:nvSpPr>
        <p:spPr>
          <a:xfrm>
            <a:off x="6632322" y="1984248"/>
            <a:ext cx="4716014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ANN</a:t>
            </a:r>
          </a:p>
          <a:p>
            <a:pPr lvl="1"/>
            <a:r>
              <a:rPr lang="pt-BR" dirty="0"/>
              <a:t>Input: 10 dias anteriores</a:t>
            </a:r>
          </a:p>
          <a:p>
            <a:pPr lvl="1"/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60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Lasso</a:t>
            </a:r>
          </a:p>
          <a:p>
            <a:pPr lvl="2"/>
            <a:r>
              <a:rPr lang="en-US" dirty="0"/>
              <a:t>40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Lasso</a:t>
            </a:r>
          </a:p>
          <a:p>
            <a:pPr lvl="2"/>
            <a:r>
              <a:rPr lang="en-US" dirty="0"/>
              <a:t>20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Lasso</a:t>
            </a:r>
          </a:p>
          <a:p>
            <a:pPr lvl="2"/>
            <a:r>
              <a:rPr lang="en-US" dirty="0" err="1"/>
              <a:t>Saída</a:t>
            </a:r>
            <a:r>
              <a:rPr lang="en-US" dirty="0"/>
              <a:t>, 1 </a:t>
            </a:r>
            <a:r>
              <a:rPr lang="en-US" dirty="0" err="1"/>
              <a:t>Neurônio</a:t>
            </a:r>
            <a:r>
              <a:rPr lang="en-US" dirty="0"/>
              <a:t>, Linear, Lasso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26AAF-02DE-481C-9347-B5DD6F57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Multivariado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716014" cy="4187952"/>
          </a:xfrm>
        </p:spPr>
        <p:txBody>
          <a:bodyPr/>
          <a:lstStyle/>
          <a:p>
            <a:r>
              <a:rPr lang="pt-BR" dirty="0"/>
              <a:t>RNN com todos os dados</a:t>
            </a:r>
          </a:p>
          <a:p>
            <a:pPr lvl="1"/>
            <a:r>
              <a:rPr lang="pt-BR" dirty="0"/>
              <a:t>Input: 10 dias anteriores, todos os dados</a:t>
            </a:r>
          </a:p>
          <a:p>
            <a:pPr lvl="1"/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40 </a:t>
            </a:r>
            <a:r>
              <a:rPr lang="en-US" dirty="0" err="1"/>
              <a:t>Neurônios</a:t>
            </a:r>
            <a:r>
              <a:rPr lang="en-US" dirty="0"/>
              <a:t> GRU, Tanh</a:t>
            </a:r>
          </a:p>
          <a:p>
            <a:pPr lvl="2"/>
            <a:r>
              <a:rPr lang="en-US" dirty="0" err="1"/>
              <a:t>Saída</a:t>
            </a:r>
            <a:r>
              <a:rPr lang="en-US" dirty="0"/>
              <a:t>, 1 </a:t>
            </a:r>
            <a:r>
              <a:rPr lang="en-US" dirty="0" err="1"/>
              <a:t>Neurônio</a:t>
            </a:r>
            <a:r>
              <a:rPr lang="en-US" dirty="0"/>
              <a:t> Linear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C0BC3ED-627B-43ED-9096-E51CA3A94345}"/>
              </a:ext>
            </a:extLst>
          </p:cNvPr>
          <p:cNvSpPr txBox="1">
            <a:spLocks/>
          </p:cNvSpPr>
          <p:nvPr/>
        </p:nvSpPr>
        <p:spPr>
          <a:xfrm>
            <a:off x="6632322" y="1984248"/>
            <a:ext cx="4716014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RNN apenas com os auxiliares</a:t>
            </a:r>
          </a:p>
          <a:p>
            <a:pPr lvl="1"/>
            <a:r>
              <a:rPr lang="pt-BR" dirty="0"/>
              <a:t>Input: 10 dias anteriores, apenas os dados auxiliares.</a:t>
            </a:r>
          </a:p>
          <a:p>
            <a:pPr lvl="1"/>
            <a:r>
              <a:rPr lang="en-US" dirty="0" err="1"/>
              <a:t>Camadas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10 </a:t>
            </a:r>
            <a:r>
              <a:rPr lang="en-US" dirty="0" err="1"/>
              <a:t>Neurônios</a:t>
            </a:r>
            <a:r>
              <a:rPr lang="en-US" dirty="0"/>
              <a:t>, Tanh</a:t>
            </a:r>
          </a:p>
          <a:p>
            <a:pPr lvl="2"/>
            <a:r>
              <a:rPr lang="en-US" dirty="0"/>
              <a:t>5 </a:t>
            </a:r>
            <a:r>
              <a:rPr lang="en-US" dirty="0" err="1"/>
              <a:t>Neurônios</a:t>
            </a:r>
            <a:r>
              <a:rPr lang="en-US" dirty="0"/>
              <a:t>, Tanh</a:t>
            </a:r>
          </a:p>
          <a:p>
            <a:pPr lvl="2"/>
            <a:r>
              <a:rPr lang="en-US" dirty="0" err="1"/>
              <a:t>Saída</a:t>
            </a:r>
            <a:r>
              <a:rPr lang="en-US" dirty="0"/>
              <a:t>, 1 </a:t>
            </a:r>
            <a:r>
              <a:rPr lang="en-US" dirty="0" err="1"/>
              <a:t>Neurônio</a:t>
            </a:r>
            <a:r>
              <a:rPr lang="en-US" dirty="0"/>
              <a:t>, Linear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77459-18F1-493E-856D-05B727A9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5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9829800" cy="4187952"/>
          </a:xfrm>
        </p:spPr>
        <p:txBody>
          <a:bodyPr/>
          <a:lstStyle/>
          <a:p>
            <a:r>
              <a:rPr lang="pt-BR" dirty="0"/>
              <a:t>Métricas utilizadas:</a:t>
            </a:r>
          </a:p>
          <a:p>
            <a:pPr lvl="1"/>
            <a:r>
              <a:rPr lang="pt-BR" dirty="0"/>
              <a:t>RMSE: Erro Quadrático Médio</a:t>
            </a:r>
          </a:p>
          <a:p>
            <a:pPr lvl="1"/>
            <a:r>
              <a:rPr lang="pt-BR" dirty="0"/>
              <a:t>R²</a:t>
            </a:r>
          </a:p>
          <a:p>
            <a:pPr lvl="1"/>
            <a:r>
              <a:rPr lang="pt-BR" dirty="0"/>
              <a:t>MAE: Erro Absoluto Médio</a:t>
            </a:r>
          </a:p>
          <a:p>
            <a:pPr lvl="1"/>
            <a:r>
              <a:rPr lang="pt-BR" dirty="0"/>
              <a:t>MAPE: Erro Percentual Absoluto Médio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8788B-4013-4C8E-A3E6-18A3BB49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Resultados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7C891F-0594-4265-A162-D0632F96B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054413"/>
              </p:ext>
            </p:extLst>
          </p:nvPr>
        </p:nvGraphicFramePr>
        <p:xfrm>
          <a:off x="1522412" y="2275776"/>
          <a:ext cx="9829800" cy="35986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01693">
                  <a:extLst>
                    <a:ext uri="{9D8B030D-6E8A-4147-A177-3AD203B41FA5}">
                      <a16:colId xmlns:a16="http://schemas.microsoft.com/office/drawing/2014/main" val="3634362494"/>
                    </a:ext>
                  </a:extLst>
                </a:gridCol>
                <a:gridCol w="1396996">
                  <a:extLst>
                    <a:ext uri="{9D8B030D-6E8A-4147-A177-3AD203B41FA5}">
                      <a16:colId xmlns:a16="http://schemas.microsoft.com/office/drawing/2014/main" val="3346745977"/>
                    </a:ext>
                  </a:extLst>
                </a:gridCol>
                <a:gridCol w="1162707">
                  <a:extLst>
                    <a:ext uri="{9D8B030D-6E8A-4147-A177-3AD203B41FA5}">
                      <a16:colId xmlns:a16="http://schemas.microsoft.com/office/drawing/2014/main" val="2419729767"/>
                    </a:ext>
                  </a:extLst>
                </a:gridCol>
                <a:gridCol w="1162707">
                  <a:extLst>
                    <a:ext uri="{9D8B030D-6E8A-4147-A177-3AD203B41FA5}">
                      <a16:colId xmlns:a16="http://schemas.microsoft.com/office/drawing/2014/main" val="659560259"/>
                    </a:ext>
                  </a:extLst>
                </a:gridCol>
                <a:gridCol w="1162707">
                  <a:extLst>
                    <a:ext uri="{9D8B030D-6E8A-4147-A177-3AD203B41FA5}">
                      <a16:colId xmlns:a16="http://schemas.microsoft.com/office/drawing/2014/main" val="2255347716"/>
                    </a:ext>
                  </a:extLst>
                </a:gridCol>
                <a:gridCol w="1162707">
                  <a:extLst>
                    <a:ext uri="{9D8B030D-6E8A-4147-A177-3AD203B41FA5}">
                      <a16:colId xmlns:a16="http://schemas.microsoft.com/office/drawing/2014/main" val="1564304368"/>
                    </a:ext>
                  </a:extLst>
                </a:gridCol>
                <a:gridCol w="1162707">
                  <a:extLst>
                    <a:ext uri="{9D8B030D-6E8A-4147-A177-3AD203B41FA5}">
                      <a16:colId xmlns:a16="http://schemas.microsoft.com/office/drawing/2014/main" val="2269153743"/>
                    </a:ext>
                  </a:extLst>
                </a:gridCol>
                <a:gridCol w="1317576">
                  <a:extLst>
                    <a:ext uri="{9D8B030D-6E8A-4147-A177-3AD203B41FA5}">
                      <a16:colId xmlns:a16="http://schemas.microsoft.com/office/drawing/2014/main" val="3917397254"/>
                    </a:ext>
                  </a:extLst>
                </a:gridCol>
              </a:tblGrid>
              <a:tr h="52989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Univariado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Multivariado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237624"/>
                  </a:ext>
                </a:extLst>
              </a:tr>
              <a:tr h="949227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ARIMA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ANN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RNN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VAR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ANN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RNN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RNN </a:t>
                      </a:r>
                      <a:r>
                        <a:rPr lang="en-US" sz="2800" u="none" strike="noStrike" dirty="0" err="1">
                          <a:effectLst/>
                        </a:rPr>
                        <a:t>só</a:t>
                      </a:r>
                      <a:r>
                        <a:rPr lang="en-US" sz="2800" u="none" strike="noStrike" dirty="0">
                          <a:effectLst/>
                        </a:rPr>
                        <a:t> aux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extLst>
                  <a:ext uri="{0D108BD9-81ED-4DB2-BD59-A6C34878D82A}">
                    <a16:rowId xmlns:a16="http://schemas.microsoft.com/office/drawing/2014/main" val="1188305411"/>
                  </a:ext>
                </a:extLst>
              </a:tr>
              <a:tr h="52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RMSE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0.475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0.444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0.567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0.509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0.569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0.464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0.863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extLst>
                  <a:ext uri="{0D108BD9-81ED-4DB2-BD59-A6C34878D82A}">
                    <a16:rowId xmlns:a16="http://schemas.microsoft.com/office/drawing/2014/main" val="400615108"/>
                  </a:ext>
                </a:extLst>
              </a:tr>
              <a:tr h="52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R²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0.854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0.869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0.875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0.866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0.842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0.885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0.745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extLst>
                  <a:ext uri="{0D108BD9-81ED-4DB2-BD59-A6C34878D82A}">
                    <a16:rowId xmlns:a16="http://schemas.microsoft.com/office/drawing/2014/main" val="3504177165"/>
                  </a:ext>
                </a:extLst>
              </a:tr>
              <a:tr h="52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MAE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0.350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0.317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0.462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0.392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0.455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0.342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0.660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extLst>
                  <a:ext uri="{0D108BD9-81ED-4DB2-BD59-A6C34878D82A}">
                    <a16:rowId xmlns:a16="http://schemas.microsoft.com/office/drawing/2014/main" val="1811786950"/>
                  </a:ext>
                </a:extLst>
              </a:tr>
              <a:tr h="52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MAPE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1.629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1.471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2.156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1.841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2.104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effectLst/>
                        </a:rPr>
                        <a:t>1.592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3.083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61" marR="19061" marT="19061" marB="0" anchor="b"/>
                </a:tc>
                <a:extLst>
                  <a:ext uri="{0D108BD9-81ED-4DB2-BD59-A6C34878D82A}">
                    <a16:rowId xmlns:a16="http://schemas.microsoft.com/office/drawing/2014/main" val="198611289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7FF2C-B67F-4F68-A323-606E3F69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9829800" cy="4187952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Univariado</a:t>
            </a:r>
            <a:r>
              <a:rPr lang="pt-BR" dirty="0"/>
              <a:t> &gt; Multivariado</a:t>
            </a:r>
          </a:p>
          <a:p>
            <a:pPr lvl="1"/>
            <a:r>
              <a:rPr lang="pt-BR" dirty="0"/>
              <a:t>Variáveis auxiliares não servem para explicar o problema, e geram ruído</a:t>
            </a:r>
          </a:p>
          <a:p>
            <a:pPr lvl="1"/>
            <a:r>
              <a:rPr lang="pt-BR" dirty="0"/>
              <a:t>B3 utiliza dados de corretoras para montar a superfície oficial</a:t>
            </a:r>
          </a:p>
          <a:p>
            <a:pPr lvl="1"/>
            <a:r>
              <a:rPr lang="pt-BR" dirty="0"/>
              <a:t>Altamente dependente das negociações do dia e da qualidade das informações das corretoras</a:t>
            </a:r>
          </a:p>
          <a:p>
            <a:pPr lvl="1"/>
            <a:r>
              <a:rPr lang="pt-BR" dirty="0"/>
              <a:t>RNN só com variáveis auxiliares teve os piores resultados → O problema tem fortes características auto regressivas.</a:t>
            </a:r>
          </a:p>
          <a:p>
            <a:r>
              <a:rPr lang="en-US" dirty="0"/>
              <a:t>ANN &gt; ARIMA</a:t>
            </a:r>
          </a:p>
          <a:p>
            <a:pPr lvl="1"/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modernas</a:t>
            </a:r>
            <a:r>
              <a:rPr lang="en-US" dirty="0"/>
              <a:t> </a:t>
            </a:r>
            <a:r>
              <a:rPr lang="en-US" dirty="0" err="1"/>
              <a:t>conseguem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que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clássicas</a:t>
            </a:r>
            <a:endParaRPr lang="en-US" dirty="0"/>
          </a:p>
          <a:p>
            <a:pPr lvl="1"/>
            <a:r>
              <a:rPr lang="en-US" dirty="0"/>
              <a:t>Input da ANN é </a:t>
            </a:r>
            <a:r>
              <a:rPr lang="en-US" dirty="0" err="1"/>
              <a:t>mais</a:t>
            </a:r>
            <a:r>
              <a:rPr lang="en-US" dirty="0"/>
              <a:t> cru que do ARIMA: </a:t>
            </a:r>
            <a:r>
              <a:rPr lang="en-US" dirty="0" err="1"/>
              <a:t>não-estacionariedade</a:t>
            </a:r>
            <a:endParaRPr lang="en-US" dirty="0"/>
          </a:p>
          <a:p>
            <a:pPr lvl="1"/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linearidade</a:t>
            </a:r>
            <a:r>
              <a:rPr lang="en-US" dirty="0"/>
              <a:t> </a:t>
            </a:r>
            <a:r>
              <a:rPr lang="en-US" dirty="0" err="1"/>
              <a:t>levou</a:t>
            </a:r>
            <a:r>
              <a:rPr lang="en-US" dirty="0"/>
              <a:t> a um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melhor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2C94-58FA-425E-8F96-72C674E2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8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9829800" cy="4187952"/>
          </a:xfrm>
        </p:spPr>
        <p:txBody>
          <a:bodyPr/>
          <a:lstStyle/>
          <a:p>
            <a:r>
              <a:rPr lang="pt-BR" dirty="0"/>
              <a:t>Conseguir dados sobre a volumetria do mercado</a:t>
            </a:r>
          </a:p>
          <a:p>
            <a:r>
              <a:rPr lang="pt-BR" dirty="0"/>
              <a:t>Melhorar a arquitetura das redes, principalmente as RNN</a:t>
            </a:r>
          </a:p>
          <a:p>
            <a:r>
              <a:rPr lang="pt-BR" dirty="0"/>
              <a:t>Tentar retreinar o modelo durante o período de teste utilizando uma quantidade limitada de dados → Dados muito antigos não tem grande influência quanto dados recentes</a:t>
            </a:r>
          </a:p>
          <a:p>
            <a:r>
              <a:rPr lang="pt-BR" dirty="0"/>
              <a:t>Previsão para períodos maiores que um dia</a:t>
            </a:r>
          </a:p>
          <a:p>
            <a:endParaRPr lang="pt-BR" dirty="0"/>
          </a:p>
          <a:p>
            <a:endParaRPr lang="pt-BR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D4910-705C-4A3D-8E4A-E43D72BA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9476388-091E-4E25-8A07-7B91454385B7}"/>
              </a:ext>
            </a:extLst>
          </p:cNvPr>
          <p:cNvSpPr txBox="1">
            <a:spLocks/>
          </p:cNvSpPr>
          <p:nvPr/>
        </p:nvSpPr>
        <p:spPr>
          <a:xfrm>
            <a:off x="1522412" y="1844824"/>
            <a:ext cx="9829797" cy="43242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pt-BR" sz="1200" dirty="0" err="1"/>
              <a:t>Huynh</a:t>
            </a:r>
            <a:r>
              <a:rPr lang="pt-BR" sz="1200" dirty="0"/>
              <a:t>, S. (2018). </a:t>
            </a:r>
            <a:r>
              <a:rPr lang="pt-BR" sz="1200" dirty="0" err="1"/>
              <a:t>Modelling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Forecasting</a:t>
            </a:r>
            <a:r>
              <a:rPr lang="pt-BR" sz="1200" dirty="0"/>
              <a:t> </a:t>
            </a:r>
            <a:r>
              <a:rPr lang="pt-BR" sz="1200" dirty="0" err="1"/>
              <a:t>Implied</a:t>
            </a:r>
            <a:r>
              <a:rPr lang="pt-BR" sz="1200" dirty="0"/>
              <a:t> </a:t>
            </a:r>
            <a:r>
              <a:rPr lang="pt-BR" sz="1200" dirty="0" err="1"/>
              <a:t>Volatility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Neural Network.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/>
              <a:t>Liu, S.; </a:t>
            </a:r>
            <a:r>
              <a:rPr lang="pt-BR" sz="1200" dirty="0" err="1"/>
              <a:t>Oosterlee</a:t>
            </a:r>
            <a:r>
              <a:rPr lang="pt-BR" sz="1200" dirty="0"/>
              <a:t>, C. W.; </a:t>
            </a:r>
            <a:r>
              <a:rPr lang="pt-BR" sz="1200" dirty="0" err="1"/>
              <a:t>Bohte</a:t>
            </a:r>
            <a:r>
              <a:rPr lang="pt-BR" sz="1200" dirty="0"/>
              <a:t>, S. M.(2018). </a:t>
            </a:r>
            <a:r>
              <a:rPr lang="pt-BR" sz="1200" dirty="0" err="1"/>
              <a:t>Pricing</a:t>
            </a:r>
            <a:r>
              <a:rPr lang="pt-BR" sz="1200" dirty="0"/>
              <a:t> </a:t>
            </a:r>
            <a:r>
              <a:rPr lang="pt-BR" sz="1200" dirty="0" err="1"/>
              <a:t>options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computing</a:t>
            </a:r>
            <a:r>
              <a:rPr lang="pt-BR" sz="1200" dirty="0"/>
              <a:t> </a:t>
            </a:r>
            <a:r>
              <a:rPr lang="pt-BR" sz="1200" dirty="0" err="1"/>
              <a:t>implied</a:t>
            </a:r>
            <a:r>
              <a:rPr lang="pt-BR" sz="1200" dirty="0"/>
              <a:t> </a:t>
            </a:r>
            <a:r>
              <a:rPr lang="pt-BR" sz="1200" dirty="0" err="1"/>
              <a:t>volatilities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neural networks.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 err="1"/>
              <a:t>Johnsson</a:t>
            </a:r>
            <a:r>
              <a:rPr lang="pt-BR" sz="1200" dirty="0"/>
              <a:t>, O. (2018). </a:t>
            </a:r>
            <a:r>
              <a:rPr lang="pt-BR" sz="1200" dirty="0" err="1"/>
              <a:t>Predicting</a:t>
            </a:r>
            <a:r>
              <a:rPr lang="pt-BR" sz="1200" dirty="0"/>
              <a:t> Stock Index </a:t>
            </a:r>
            <a:r>
              <a:rPr lang="pt-BR" sz="1200" dirty="0" err="1"/>
              <a:t>Volatility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Artificial Neural Networks. </a:t>
            </a:r>
            <a:r>
              <a:rPr lang="pt-BR" sz="1200" dirty="0" err="1"/>
              <a:t>An</a:t>
            </a:r>
            <a:r>
              <a:rPr lang="pt-BR" sz="1200" dirty="0"/>
              <a:t> </a:t>
            </a:r>
            <a:r>
              <a:rPr lang="pt-BR" sz="1200" dirty="0" err="1"/>
              <a:t>empirical</a:t>
            </a:r>
            <a:r>
              <a:rPr lang="pt-BR" sz="1200" dirty="0"/>
              <a:t> </a:t>
            </a:r>
            <a:r>
              <a:rPr lang="pt-BR" sz="1200" dirty="0" err="1"/>
              <a:t>study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OMXS30, FTSE100 &amp; S&amp;P/ASX200.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 err="1"/>
              <a:t>Hutchinson</a:t>
            </a:r>
            <a:r>
              <a:rPr lang="pt-BR" sz="1200" dirty="0"/>
              <a:t>, J. M.; </a:t>
            </a:r>
            <a:r>
              <a:rPr lang="pt-BR" sz="1200" dirty="0" err="1"/>
              <a:t>Lo</a:t>
            </a:r>
            <a:r>
              <a:rPr lang="pt-BR" sz="1200" dirty="0"/>
              <a:t>, A. W.; </a:t>
            </a:r>
            <a:r>
              <a:rPr lang="pt-BR" sz="1200" dirty="0" err="1"/>
              <a:t>Poggio</a:t>
            </a:r>
            <a:r>
              <a:rPr lang="pt-BR" sz="1200" dirty="0"/>
              <a:t>, T. (1994). A </a:t>
            </a:r>
            <a:r>
              <a:rPr lang="pt-BR" sz="1200" dirty="0" err="1"/>
              <a:t>Nonparametric</a:t>
            </a:r>
            <a:r>
              <a:rPr lang="pt-BR" sz="1200" dirty="0"/>
              <a:t> Approach </a:t>
            </a:r>
            <a:r>
              <a:rPr lang="pt-BR" sz="1200" dirty="0" err="1"/>
              <a:t>to</a:t>
            </a:r>
            <a:r>
              <a:rPr lang="pt-BR" sz="1200" dirty="0"/>
              <a:t> </a:t>
            </a:r>
            <a:r>
              <a:rPr lang="pt-BR" sz="1200" dirty="0" err="1"/>
              <a:t>Pricing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Hedging</a:t>
            </a:r>
            <a:r>
              <a:rPr lang="pt-BR" sz="1200" dirty="0"/>
              <a:t> </a:t>
            </a:r>
            <a:r>
              <a:rPr lang="pt-BR" sz="1200" dirty="0" err="1"/>
              <a:t>Derivative</a:t>
            </a:r>
            <a:r>
              <a:rPr lang="pt-BR" sz="1200" dirty="0"/>
              <a:t> </a:t>
            </a:r>
            <a:r>
              <a:rPr lang="pt-BR" sz="1200" dirty="0" err="1"/>
              <a:t>Securities</a:t>
            </a:r>
            <a:r>
              <a:rPr lang="pt-BR" sz="1200" dirty="0"/>
              <a:t> Via Learning Networks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/>
              <a:t>Hahn, T. (2014). </a:t>
            </a:r>
            <a:r>
              <a:rPr lang="pt-BR" sz="1200" dirty="0" err="1"/>
              <a:t>Option</a:t>
            </a:r>
            <a:r>
              <a:rPr lang="pt-BR" sz="1200" dirty="0"/>
              <a:t> </a:t>
            </a:r>
            <a:r>
              <a:rPr lang="pt-BR" sz="1200" dirty="0" err="1"/>
              <a:t>Pricing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Artificial Neural Networks : </a:t>
            </a:r>
            <a:r>
              <a:rPr lang="pt-BR" sz="1200" dirty="0" err="1"/>
              <a:t>an</a:t>
            </a:r>
            <a:r>
              <a:rPr lang="pt-BR" sz="1200" dirty="0"/>
              <a:t> </a:t>
            </a:r>
            <a:r>
              <a:rPr lang="pt-BR" sz="1200" dirty="0" err="1"/>
              <a:t>Australian</a:t>
            </a:r>
            <a:r>
              <a:rPr lang="pt-BR" sz="1200" dirty="0"/>
              <a:t> Perspective.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 err="1"/>
              <a:t>Stafford</a:t>
            </a:r>
            <a:r>
              <a:rPr lang="pt-BR" sz="1200" dirty="0"/>
              <a:t>, D. (2018). </a:t>
            </a:r>
            <a:r>
              <a:rPr lang="pt-BR" sz="1200" dirty="0" err="1"/>
              <a:t>Machine</a:t>
            </a:r>
            <a:r>
              <a:rPr lang="pt-BR" sz="1200" dirty="0"/>
              <a:t> Learning in </a:t>
            </a:r>
            <a:r>
              <a:rPr lang="pt-BR" sz="1200" dirty="0" err="1"/>
              <a:t>Option</a:t>
            </a:r>
            <a:r>
              <a:rPr lang="pt-BR" sz="1200" dirty="0"/>
              <a:t> </a:t>
            </a:r>
            <a:r>
              <a:rPr lang="pt-BR" sz="1200" dirty="0" err="1"/>
              <a:t>Princing</a:t>
            </a:r>
            <a:r>
              <a:rPr lang="pt-BR" sz="1200" dirty="0"/>
              <a:t>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 err="1"/>
              <a:t>Hamid</a:t>
            </a:r>
            <a:r>
              <a:rPr lang="pt-BR" sz="1200" dirty="0"/>
              <a:t>, S. A. (2004). Primer </a:t>
            </a:r>
            <a:r>
              <a:rPr lang="pt-BR" sz="1200" dirty="0" err="1"/>
              <a:t>on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Neural Networks for </a:t>
            </a:r>
            <a:r>
              <a:rPr lang="pt-BR" sz="1200" dirty="0" err="1"/>
              <a:t>Forecasting</a:t>
            </a:r>
            <a:r>
              <a:rPr lang="pt-BR" sz="1200" dirty="0"/>
              <a:t> Market </a:t>
            </a:r>
            <a:r>
              <a:rPr lang="pt-BR" sz="1200" dirty="0" err="1"/>
              <a:t>Variables</a:t>
            </a:r>
            <a:r>
              <a:rPr lang="pt-BR" sz="1200" dirty="0"/>
              <a:t>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/>
              <a:t>Hull, J. (2012),”Options, Futures, and Other Derivatives”. Boston, Prentice Hall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/>
              <a:t>Black, F., Scholes, M. (May - Jun., 1973), ”The Pricing of Options and Corporate Liabilities”, Journal of Political Economy 81, no. 3 , pp 637-654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/>
              <a:t>Gujarati, D. N., Porter, D. C. (2009),”Basic econometrics”, Boston, Mass: McGraw-Hill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/>
              <a:t>Goodfellow, I. J. , </a:t>
            </a:r>
            <a:r>
              <a:rPr lang="en-US" sz="1200" dirty="0" err="1"/>
              <a:t>Bengio</a:t>
            </a:r>
            <a:r>
              <a:rPr lang="en-US" sz="1200" dirty="0"/>
              <a:t>, Y., Courville, A. (2016), ”Deep Learning”, MIT Press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200" dirty="0" err="1"/>
              <a:t>Iason</a:t>
            </a:r>
            <a:r>
              <a:rPr lang="en-US" sz="1200" dirty="0"/>
              <a:t> Ltd. (2007), ”The Implied Volatility Surfaces”. </a:t>
            </a:r>
            <a:r>
              <a:rPr lang="en-US" sz="1200" dirty="0" err="1"/>
              <a:t>Disponível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: &lt;http://www.iasonltd.com/wpupload/Download/All/2013 The implied volatility surfaces.pdf&gt;. </a:t>
            </a:r>
            <a:r>
              <a:rPr lang="en-US" sz="1200" dirty="0" err="1"/>
              <a:t>Acesso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: 11/11/2019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1200" dirty="0"/>
              <a:t>Bolsa de Mercadorias e Futuros (2004), ”Metodologia para a </a:t>
            </a:r>
            <a:r>
              <a:rPr lang="pt-BR" sz="1200" dirty="0" err="1"/>
              <a:t>apuracão</a:t>
            </a:r>
            <a:r>
              <a:rPr lang="pt-BR" sz="1200" dirty="0"/>
              <a:t> de curvas de preços e de spreads teóricos de títulos públicos”. Disponível em: &lt;http://www.bmf.com.br/</a:t>
            </a:r>
            <a:r>
              <a:rPr lang="pt-BR" sz="1200" dirty="0" err="1"/>
              <a:t>bmfbovespa</a:t>
            </a:r>
            <a:r>
              <a:rPr lang="pt-BR" sz="1200" dirty="0"/>
              <a:t>/</a:t>
            </a:r>
            <a:r>
              <a:rPr lang="pt-BR" sz="1200" dirty="0" err="1"/>
              <a:t>pages</a:t>
            </a:r>
            <a:r>
              <a:rPr lang="pt-BR" sz="1200" dirty="0"/>
              <a:t>/clearing1/ativos/documentos/</a:t>
            </a:r>
            <a:r>
              <a:rPr lang="pt-BR" sz="1200" dirty="0" err="1"/>
              <a:t>pdf</a:t>
            </a:r>
            <a:r>
              <a:rPr lang="pt-BR" sz="1200" dirty="0"/>
              <a:t>/Metodologia&gt;. Acesso em: 11/11/2019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73AC-90D0-41F1-93CB-E25297B7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Alvo de publicação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AE114-4CFA-4243-8FE9-CFFE89C0A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Alvos:</a:t>
            </a:r>
          </a:p>
          <a:p>
            <a:pPr lvl="1"/>
            <a:r>
              <a:rPr lang="pt-BR" dirty="0"/>
              <a:t>BBR - </a:t>
            </a:r>
            <a:r>
              <a:rPr lang="pt-BR" dirty="0" err="1"/>
              <a:t>Brazilian</a:t>
            </a:r>
            <a:r>
              <a:rPr lang="pt-BR" dirty="0"/>
              <a:t> Business Review</a:t>
            </a:r>
          </a:p>
          <a:p>
            <a:pPr lvl="1"/>
            <a:r>
              <a:rPr lang="pt-BR" dirty="0"/>
              <a:t>EBF - Encontro Brasileiro de Finanças</a:t>
            </a:r>
          </a:p>
          <a:p>
            <a:pPr lvl="1"/>
            <a:r>
              <a:rPr lang="en-US" dirty="0" err="1"/>
              <a:t>EnANPAD</a:t>
            </a:r>
            <a:r>
              <a:rPr lang="en-US" dirty="0"/>
              <a:t> - </a:t>
            </a:r>
            <a:r>
              <a:rPr lang="en-US" dirty="0" err="1"/>
              <a:t>Encontro</a:t>
            </a:r>
            <a:r>
              <a:rPr lang="en-US" dirty="0"/>
              <a:t> da </a:t>
            </a:r>
            <a:r>
              <a:rPr lang="en-US" dirty="0" err="1"/>
              <a:t>Associação</a:t>
            </a:r>
            <a:r>
              <a:rPr lang="en-US" dirty="0"/>
              <a:t> Nacional de </a:t>
            </a:r>
            <a:r>
              <a:rPr lang="en-US" dirty="0" err="1"/>
              <a:t>Pós-Graduação</a:t>
            </a:r>
            <a:r>
              <a:rPr lang="en-US" dirty="0"/>
              <a:t> e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Administração</a:t>
            </a:r>
            <a:endParaRPr lang="en-US" dirty="0"/>
          </a:p>
          <a:p>
            <a:pPr lvl="1"/>
            <a:r>
              <a:rPr lang="en-US" dirty="0"/>
              <a:t>SEMEAD – </a:t>
            </a:r>
            <a:r>
              <a:rPr lang="en-US" dirty="0" err="1"/>
              <a:t>Seminários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Administração</a:t>
            </a:r>
            <a:r>
              <a:rPr lang="en-US" dirty="0"/>
              <a:t> – FEA USP</a:t>
            </a:r>
          </a:p>
          <a:p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D4544-D617-407C-B1F7-C29DD9A1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6A75-6A93-4C4F-B93C-DD7591E14D4D}"/>
              </a:ext>
            </a:extLst>
          </p:cNvPr>
          <p:cNvSpPr txBox="1">
            <a:spLocks/>
          </p:cNvSpPr>
          <p:nvPr/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Perguntas</a:t>
            </a:r>
            <a:r>
              <a:rPr lang="en-US" dirty="0"/>
              <a:t>/</a:t>
            </a:r>
            <a:r>
              <a:rPr lang="en-US" dirty="0" err="1"/>
              <a:t>Sugestões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9FE8B-A51F-4F45-B254-DFCE64B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Opções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9829800" cy="4187952"/>
          </a:xfrm>
        </p:spPr>
        <p:txBody>
          <a:bodyPr/>
          <a:lstStyle/>
          <a:p>
            <a:r>
              <a:rPr lang="pt-BR" dirty="0"/>
              <a:t>Opção é um ativo financeiro que dá ao titular o direito, mas não a obrigação, de comprar ou vender um determinado ativo a um determinado preço a um determinado preço.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6506E44-10E0-44A6-B048-65C18478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3140968"/>
            <a:ext cx="4464496" cy="315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A87AA44-9724-40A2-AAAE-B2BF5941B413}"/>
              </a:ext>
            </a:extLst>
          </p:cNvPr>
          <p:cNvSpPr txBox="1">
            <a:spLocks/>
          </p:cNvSpPr>
          <p:nvPr/>
        </p:nvSpPr>
        <p:spPr>
          <a:xfrm>
            <a:off x="1629916" y="3265673"/>
            <a:ext cx="4608512" cy="4187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Compra: </a:t>
            </a:r>
            <a:r>
              <a:rPr lang="pt-BR" dirty="0" err="1"/>
              <a:t>Call</a:t>
            </a:r>
            <a:r>
              <a:rPr lang="pt-BR" dirty="0"/>
              <a:t> / Venda: </a:t>
            </a:r>
            <a:r>
              <a:rPr lang="pt-BR" dirty="0" err="1"/>
              <a:t>Put</a:t>
            </a:r>
            <a:endParaRPr lang="pt-BR" dirty="0"/>
          </a:p>
          <a:p>
            <a:r>
              <a:rPr lang="pt-BR" dirty="0"/>
              <a:t>Ativo objeto/</a:t>
            </a:r>
            <a:r>
              <a:rPr lang="pt-BR" dirty="0" err="1"/>
              <a:t>underlying</a:t>
            </a:r>
            <a:r>
              <a:rPr lang="pt-BR" dirty="0"/>
              <a:t>: determinado ativo</a:t>
            </a:r>
          </a:p>
          <a:p>
            <a:r>
              <a:rPr lang="pt-BR" dirty="0"/>
              <a:t>Strike: determinado preço</a:t>
            </a:r>
          </a:p>
          <a:p>
            <a:r>
              <a:rPr lang="pt-BR" dirty="0"/>
              <a:t>Vencimento: determinado preço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EE862-46B9-4FDF-BEA4-90E1F19B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Precificação de opções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</p:spPr>
            <p:txBody>
              <a:bodyPr/>
              <a:lstStyle/>
              <a:p>
                <a:r>
                  <a:rPr lang="pt-BR" dirty="0"/>
                  <a:t>Black-Scholes (1973)</a:t>
                </a:r>
              </a:p>
              <a:p>
                <a:r>
                  <a:rPr lang="pt-BR" dirty="0"/>
                  <a:t>Nobel de Economia 1997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𝑟𝑆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  <a:blipFill>
                <a:blip r:embed="rId2"/>
                <a:stretch>
                  <a:fillRect l="-496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4E2AA-A6E3-44C0-A6F5-D77D8537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8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Precificação de opções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Spot do </a:t>
                </a:r>
                <a:r>
                  <a:rPr lang="en-US" dirty="0" err="1"/>
                  <a:t>ativo</a:t>
                </a:r>
                <a:r>
                  <a:rPr lang="en-US" dirty="0"/>
                  <a:t> </a:t>
                </a:r>
                <a:r>
                  <a:rPr lang="en-US" dirty="0" err="1"/>
                  <a:t>objeto</a:t>
                </a:r>
                <a:r>
                  <a:rPr lang="en-US" dirty="0"/>
                  <a:t> (</a:t>
                </a:r>
                <a:r>
                  <a:rPr lang="en-US" dirty="0" err="1"/>
                  <a:t>preço</a:t>
                </a:r>
                <a:r>
                  <a:rPr lang="en-US" dirty="0"/>
                  <a:t> </a:t>
                </a:r>
                <a:r>
                  <a:rPr lang="en-US" dirty="0" err="1"/>
                  <a:t>hoje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: Strike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Volatilidade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: Taxa livre de </a:t>
                </a:r>
                <a:r>
                  <a:rPr lang="en-US" dirty="0" err="1"/>
                  <a:t>risco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Taxa de dividend/cost of carry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Tempo </a:t>
                </a:r>
                <a:r>
                  <a:rPr lang="en-US" dirty="0" err="1"/>
                  <a:t>até</a:t>
                </a:r>
                <a:r>
                  <a:rPr lang="en-US" dirty="0"/>
                  <a:t> o </a:t>
                </a:r>
                <a:r>
                  <a:rPr lang="en-US" dirty="0" err="1"/>
                  <a:t>vencimento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  <a:blipFill>
                <a:blip r:embed="rId2"/>
                <a:stretch>
                  <a:fillRect l="-496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2DDEA-F377-41A8-9E6C-55DF30AD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Precificação de opções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9829800" cy="41879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92E50-C5D2-41F3-9F29-FD97D930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Gregas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522414" y="1984248"/>
                <a:ext cx="4283966" cy="41879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dirty="0"/>
                  <a:t>Sensibilidade em relação algum parâmetro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𝑞𝑡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707FCE1-9C1D-48E4-A6D7-3255A4B8A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522414" y="1984248"/>
                <a:ext cx="4283966" cy="4187952"/>
              </a:xfrm>
              <a:blipFill>
                <a:blip r:embed="rId2"/>
                <a:stretch>
                  <a:fillRect l="-855" t="-3348"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CA6BD2A-B1B2-4110-9A7E-F1CAC6365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2446" y="2671772"/>
                <a:ext cx="4283966" cy="28129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1175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0425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tx1">
                      <a:lumMod val="90000"/>
                      <a:lumOff val="10000"/>
                    </a:schemeClr>
                  </a:buClr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𝑞𝑡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𝐾𝑡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CA6BD2A-B1B2-4110-9A7E-F1CAC6365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46" y="2671772"/>
                <a:ext cx="4283966" cy="2812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28E80-4849-4F98-8A4A-702E43CEF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874FEE08-E6CE-4F5B-855F-40C47222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/>
          <a:lstStyle/>
          <a:p>
            <a:r>
              <a:rPr lang="pt-BR" dirty="0"/>
              <a:t>Superfície de Volatilidade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47DD61-5677-4E3C-887E-DDC18FEF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2815" y="1981200"/>
            <a:ext cx="7648995" cy="41878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E2969-033B-446B-BD5E-C36A76633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76D0-C18A-406E-8B7B-34396E21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Ibovespa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7FCE1-9C1D-48E4-A6D7-3255A4B8A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84248"/>
            <a:ext cx="4644006" cy="4187952"/>
          </a:xfrm>
        </p:spPr>
        <p:txBody>
          <a:bodyPr/>
          <a:lstStyle/>
          <a:p>
            <a:r>
              <a:rPr lang="pt-BR" dirty="0"/>
              <a:t>Principal índice de ações brasileiras</a:t>
            </a:r>
          </a:p>
          <a:p>
            <a:r>
              <a:rPr lang="pt-BR" dirty="0"/>
              <a:t>Simula uma carteira teórica contendo as ações listadas mais negociadas</a:t>
            </a:r>
          </a:p>
          <a:p>
            <a:r>
              <a:rPr lang="pt-BR" dirty="0"/>
              <a:t>Vários derivativos negociados sobre o Ibovespa</a:t>
            </a:r>
          </a:p>
          <a:p>
            <a:endParaRPr lang="pt-BR" dirty="0"/>
          </a:p>
          <a:p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9DE4836-6FC5-473C-86A6-8B5D25435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7579"/>
              </p:ext>
            </p:extLst>
          </p:nvPr>
        </p:nvGraphicFramePr>
        <p:xfrm>
          <a:off x="8038628" y="2204864"/>
          <a:ext cx="2376264" cy="3296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500590017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val="2811879142"/>
                    </a:ext>
                  </a:extLst>
                </a:gridCol>
              </a:tblGrid>
              <a:tr h="4017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ITUB4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9261776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8.202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5093636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PETR4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66357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BBDC4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3141247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B3SA3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8405585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PETR3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463004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ABEV3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5354992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BBAS3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7085308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ITSA4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3.357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6578560"/>
                  </a:ext>
                </a:extLst>
              </a:tr>
              <a:tr h="321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JBSS3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597708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E3E40-FE94-4DAE-B720-B0754707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1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1413</Words>
  <Application>Microsoft Office PowerPoint</Application>
  <PresentationFormat>Custom</PresentationFormat>
  <Paragraphs>291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Currency Symbols 16x9</vt:lpstr>
      <vt:lpstr>Previsão da superfície de volatilidade do Ibovespa utilizando técnicas de Machine Learning</vt:lpstr>
      <vt:lpstr>Trabalhos Relacionados</vt:lpstr>
      <vt:lpstr>Opções</vt:lpstr>
      <vt:lpstr>Precificação de opções</vt:lpstr>
      <vt:lpstr>Precificação de opções</vt:lpstr>
      <vt:lpstr>Precificação de opções</vt:lpstr>
      <vt:lpstr>Gregas</vt:lpstr>
      <vt:lpstr>Superfície de Volatilidade</vt:lpstr>
      <vt:lpstr>Ibovespa</vt:lpstr>
      <vt:lpstr>Dataset</vt:lpstr>
      <vt:lpstr>PowerPoint Presentation</vt:lpstr>
      <vt:lpstr>Problemas do Dataset</vt:lpstr>
      <vt:lpstr>Problemas do Dataset</vt:lpstr>
      <vt:lpstr>Features iniciais</vt:lpstr>
      <vt:lpstr>Problemas features iniciais</vt:lpstr>
      <vt:lpstr>Problemas features iniciais</vt:lpstr>
      <vt:lpstr>Split do Dataset</vt:lpstr>
      <vt:lpstr>Tentativas de solução</vt:lpstr>
      <vt:lpstr>Univariado</vt:lpstr>
      <vt:lpstr>Univariado</vt:lpstr>
      <vt:lpstr>Multivariado</vt:lpstr>
      <vt:lpstr>Multivariado</vt:lpstr>
      <vt:lpstr>Resultados</vt:lpstr>
      <vt:lpstr>Resultados</vt:lpstr>
      <vt:lpstr>Resultados</vt:lpstr>
      <vt:lpstr>Trabalhos Futuros</vt:lpstr>
      <vt:lpstr>Bibliografia</vt:lpstr>
      <vt:lpstr>Alvo de publicação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Previsão da superfície de volatilidade do Ibovespa utilizando técnicas de Machine Learning</dc:title>
  <dc:creator>daniel leal</dc:creator>
  <cp:lastModifiedBy>daniel leal</cp:lastModifiedBy>
  <cp:revision>21</cp:revision>
  <dcterms:created xsi:type="dcterms:W3CDTF">2019-11-13T15:33:42Z</dcterms:created>
  <dcterms:modified xsi:type="dcterms:W3CDTF">2019-11-13T18:24:14Z</dcterms:modified>
</cp:coreProperties>
</file>